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7" r:id="rId2"/>
    <p:sldId id="279" r:id="rId3"/>
    <p:sldId id="280" r:id="rId4"/>
    <p:sldId id="281" r:id="rId5"/>
    <p:sldId id="278" r:id="rId6"/>
    <p:sldId id="282" r:id="rId7"/>
    <p:sldId id="268" r:id="rId8"/>
    <p:sldId id="275" r:id="rId9"/>
    <p:sldId id="270" r:id="rId10"/>
    <p:sldId id="257" r:id="rId11"/>
    <p:sldId id="258" r:id="rId12"/>
    <p:sldId id="259" r:id="rId13"/>
    <p:sldId id="260" r:id="rId14"/>
    <p:sldId id="261" r:id="rId15"/>
    <p:sldId id="274" r:id="rId16"/>
    <p:sldId id="262" r:id="rId17"/>
    <p:sldId id="263" r:id="rId18"/>
    <p:sldId id="264" r:id="rId19"/>
    <p:sldId id="265" r:id="rId20"/>
    <p:sldId id="266" r:id="rId21"/>
    <p:sldId id="272" r:id="rId22"/>
    <p:sldId id="276" r:id="rId23"/>
    <p:sldId id="284" r:id="rId24"/>
    <p:sldId id="283" r:id="rId25"/>
    <p:sldId id="286" r:id="rId26"/>
    <p:sldId id="291" r:id="rId27"/>
    <p:sldId id="292" r:id="rId28"/>
    <p:sldId id="293" r:id="rId29"/>
    <p:sldId id="287" r:id="rId30"/>
    <p:sldId id="285" r:id="rId31"/>
    <p:sldId id="288" r:id="rId32"/>
    <p:sldId id="295" r:id="rId33"/>
    <p:sldId id="296" r:id="rId34"/>
    <p:sldId id="298" r:id="rId35"/>
    <p:sldId id="302" r:id="rId36"/>
    <p:sldId id="301" r:id="rId37"/>
    <p:sldId id="300" r:id="rId38"/>
    <p:sldId id="297" r:id="rId39"/>
    <p:sldId id="289" r:id="rId40"/>
    <p:sldId id="290"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06" autoAdjust="0"/>
    <p:restoredTop sz="93775" autoAdjust="0"/>
  </p:normalViewPr>
  <p:slideViewPr>
    <p:cSldViewPr snapToGrid="0">
      <p:cViewPr varScale="1">
        <p:scale>
          <a:sx n="66" d="100"/>
          <a:sy n="66" d="100"/>
        </p:scale>
        <p:origin x="488"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DDE1FA1F-0A92-4DC9-8DA2-40F5BFA00CCD}" type="datetimeFigureOut">
              <a:rPr lang="en-GB" smtClean="0"/>
              <a:t>11/07/2022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B3A11FC-102A-430E-A0BB-234B65AF8514}" type="slidenum">
              <a:rPr lang="en-GB" smtClean="0"/>
              <a:t>‹#›</a:t>
            </a:fld>
            <a:endParaRPr lang="en-GB"/>
          </a:p>
        </p:txBody>
      </p:sp>
    </p:spTree>
    <p:extLst>
      <p:ext uri="{BB962C8B-B14F-4D97-AF65-F5344CB8AC3E}">
        <p14:creationId xmlns:p14="http://schemas.microsoft.com/office/powerpoint/2010/main" val="813405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DE1FA1F-0A92-4DC9-8DA2-40F5BFA00CCD}" type="datetimeFigureOut">
              <a:rPr lang="en-GB" smtClean="0"/>
              <a:t>11/07/2022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B3A11FC-102A-430E-A0BB-234B65AF8514}" type="slidenum">
              <a:rPr lang="en-GB" smtClean="0"/>
              <a:t>‹#›</a:t>
            </a:fld>
            <a:endParaRPr lang="en-GB"/>
          </a:p>
        </p:txBody>
      </p:sp>
    </p:spTree>
    <p:extLst>
      <p:ext uri="{BB962C8B-B14F-4D97-AF65-F5344CB8AC3E}">
        <p14:creationId xmlns:p14="http://schemas.microsoft.com/office/powerpoint/2010/main" val="517561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DE1FA1F-0A92-4DC9-8DA2-40F5BFA00CCD}" type="datetimeFigureOut">
              <a:rPr lang="en-GB" smtClean="0"/>
              <a:t>11/07/2022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B3A11FC-102A-430E-A0BB-234B65AF8514}" type="slidenum">
              <a:rPr lang="en-GB" smtClean="0"/>
              <a:t>‹#›</a:t>
            </a:fld>
            <a:endParaRPr lang="en-GB"/>
          </a:p>
        </p:txBody>
      </p:sp>
    </p:spTree>
    <p:extLst>
      <p:ext uri="{BB962C8B-B14F-4D97-AF65-F5344CB8AC3E}">
        <p14:creationId xmlns:p14="http://schemas.microsoft.com/office/powerpoint/2010/main" val="239177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DE1FA1F-0A92-4DC9-8DA2-40F5BFA00CCD}" type="datetimeFigureOut">
              <a:rPr lang="en-GB" smtClean="0"/>
              <a:t>11/07/2022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B3A11FC-102A-430E-A0BB-234B65AF8514}" type="slidenum">
              <a:rPr lang="en-GB" smtClean="0"/>
              <a:t>‹#›</a:t>
            </a:fld>
            <a:endParaRPr lang="en-GB"/>
          </a:p>
        </p:txBody>
      </p:sp>
    </p:spTree>
    <p:extLst>
      <p:ext uri="{BB962C8B-B14F-4D97-AF65-F5344CB8AC3E}">
        <p14:creationId xmlns:p14="http://schemas.microsoft.com/office/powerpoint/2010/main" val="24031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DE1FA1F-0A92-4DC9-8DA2-40F5BFA00CCD}" type="datetimeFigureOut">
              <a:rPr lang="en-GB" smtClean="0"/>
              <a:t>11/07/2022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B3A11FC-102A-430E-A0BB-234B65AF8514}" type="slidenum">
              <a:rPr lang="en-GB" smtClean="0"/>
              <a:t>‹#›</a:t>
            </a:fld>
            <a:endParaRPr lang="en-GB"/>
          </a:p>
        </p:txBody>
      </p:sp>
    </p:spTree>
    <p:extLst>
      <p:ext uri="{BB962C8B-B14F-4D97-AF65-F5344CB8AC3E}">
        <p14:creationId xmlns:p14="http://schemas.microsoft.com/office/powerpoint/2010/main" val="476881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DDE1FA1F-0A92-4DC9-8DA2-40F5BFA00CCD}" type="datetimeFigureOut">
              <a:rPr lang="en-GB" smtClean="0"/>
              <a:t>11/07/2022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B3A11FC-102A-430E-A0BB-234B65AF8514}" type="slidenum">
              <a:rPr lang="en-GB" smtClean="0"/>
              <a:t>‹#›</a:t>
            </a:fld>
            <a:endParaRPr lang="en-GB"/>
          </a:p>
        </p:txBody>
      </p:sp>
    </p:spTree>
    <p:extLst>
      <p:ext uri="{BB962C8B-B14F-4D97-AF65-F5344CB8AC3E}">
        <p14:creationId xmlns:p14="http://schemas.microsoft.com/office/powerpoint/2010/main" val="1893972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DDE1FA1F-0A92-4DC9-8DA2-40F5BFA00CCD}" type="datetimeFigureOut">
              <a:rPr lang="en-GB" smtClean="0"/>
              <a:t>11/07/2022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7B3A11FC-102A-430E-A0BB-234B65AF8514}" type="slidenum">
              <a:rPr lang="en-GB" smtClean="0"/>
              <a:t>‹#›</a:t>
            </a:fld>
            <a:endParaRPr lang="en-GB"/>
          </a:p>
        </p:txBody>
      </p:sp>
    </p:spTree>
    <p:extLst>
      <p:ext uri="{BB962C8B-B14F-4D97-AF65-F5344CB8AC3E}">
        <p14:creationId xmlns:p14="http://schemas.microsoft.com/office/powerpoint/2010/main" val="4223820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DDE1FA1F-0A92-4DC9-8DA2-40F5BFA00CCD}" type="datetimeFigureOut">
              <a:rPr lang="en-GB" smtClean="0"/>
              <a:t>11/07/2022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B3A11FC-102A-430E-A0BB-234B65AF8514}" type="slidenum">
              <a:rPr lang="en-GB" smtClean="0"/>
              <a:t>‹#›</a:t>
            </a:fld>
            <a:endParaRPr lang="en-GB"/>
          </a:p>
        </p:txBody>
      </p:sp>
    </p:spTree>
    <p:extLst>
      <p:ext uri="{BB962C8B-B14F-4D97-AF65-F5344CB8AC3E}">
        <p14:creationId xmlns:p14="http://schemas.microsoft.com/office/powerpoint/2010/main" val="1766013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E1FA1F-0A92-4DC9-8DA2-40F5BFA00CCD}" type="datetimeFigureOut">
              <a:rPr lang="en-GB" smtClean="0"/>
              <a:t>11/07/2022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B3A11FC-102A-430E-A0BB-234B65AF8514}" type="slidenum">
              <a:rPr lang="en-GB" smtClean="0"/>
              <a:t>‹#›</a:t>
            </a:fld>
            <a:endParaRPr lang="en-GB"/>
          </a:p>
        </p:txBody>
      </p:sp>
    </p:spTree>
    <p:extLst>
      <p:ext uri="{BB962C8B-B14F-4D97-AF65-F5344CB8AC3E}">
        <p14:creationId xmlns:p14="http://schemas.microsoft.com/office/powerpoint/2010/main" val="2882472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DE1FA1F-0A92-4DC9-8DA2-40F5BFA00CCD}" type="datetimeFigureOut">
              <a:rPr lang="en-GB" smtClean="0"/>
              <a:t>11/07/2022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B3A11FC-102A-430E-A0BB-234B65AF8514}" type="slidenum">
              <a:rPr lang="en-GB" smtClean="0"/>
              <a:t>‹#›</a:t>
            </a:fld>
            <a:endParaRPr lang="en-GB"/>
          </a:p>
        </p:txBody>
      </p:sp>
    </p:spTree>
    <p:extLst>
      <p:ext uri="{BB962C8B-B14F-4D97-AF65-F5344CB8AC3E}">
        <p14:creationId xmlns:p14="http://schemas.microsoft.com/office/powerpoint/2010/main" val="5873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DE1FA1F-0A92-4DC9-8DA2-40F5BFA00CCD}" type="datetimeFigureOut">
              <a:rPr lang="en-GB" smtClean="0"/>
              <a:t>11/07/2022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B3A11FC-102A-430E-A0BB-234B65AF8514}" type="slidenum">
              <a:rPr lang="en-GB" smtClean="0"/>
              <a:t>‹#›</a:t>
            </a:fld>
            <a:endParaRPr lang="en-GB"/>
          </a:p>
        </p:txBody>
      </p:sp>
    </p:spTree>
    <p:extLst>
      <p:ext uri="{BB962C8B-B14F-4D97-AF65-F5344CB8AC3E}">
        <p14:creationId xmlns:p14="http://schemas.microsoft.com/office/powerpoint/2010/main" val="2181896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E1FA1F-0A92-4DC9-8DA2-40F5BFA00CCD}" type="datetimeFigureOut">
              <a:rPr lang="en-GB" smtClean="0"/>
              <a:t>11/07/2022</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3A11FC-102A-430E-A0BB-234B65AF8514}" type="slidenum">
              <a:rPr lang="en-GB" smtClean="0"/>
              <a:t>‹#›</a:t>
            </a:fld>
            <a:endParaRPr lang="en-GB"/>
          </a:p>
        </p:txBody>
      </p:sp>
    </p:spTree>
    <p:extLst>
      <p:ext uri="{BB962C8B-B14F-4D97-AF65-F5344CB8AC3E}">
        <p14:creationId xmlns:p14="http://schemas.microsoft.com/office/powerpoint/2010/main" val="5457096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1.xml"/><Relationship Id="rId5" Type="http://schemas.openxmlformats.org/officeDocument/2006/relationships/image" Target="../media/image39.sv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37.svg"/><Relationship Id="rId4" Type="http://schemas.openxmlformats.org/officeDocument/2006/relationships/image" Target="../media/image42.svg"/><Relationship Id="rId9"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37.sv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svg"/></Relationships>
</file>

<file path=ppt/slides/_rels/slide3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www.sortee.org/codeofconduct/" TargetMode="External"/><Relationship Id="rId7" Type="http://schemas.openxmlformats.org/officeDocument/2006/relationships/hyperlink" Target="https://tinyurl.com/Join-SORTEE-Slack" TargetMode="Externa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s://sortee2022.shinyapps.io/Program/" TargetMode="External"/><Relationship Id="rId5" Type="http://schemas.openxmlformats.org/officeDocument/2006/relationships/hyperlink" Target="https://tinyurl.com/SORTEE2022ZoomLinks" TargetMode="External"/><Relationship Id="rId4" Type="http://schemas.openxmlformats.org/officeDocument/2006/relationships/hyperlink" Target="http://tinyurl.com/SORTEE2022ConferencePack"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67209" y="0"/>
            <a:ext cx="7189565" cy="2989781"/>
          </a:xfrm>
        </p:spPr>
        <p:txBody>
          <a:bodyPr>
            <a:normAutofit/>
          </a:bodyPr>
          <a:lstStyle/>
          <a:p>
            <a:r>
              <a:rPr lang="en-GB" b="1" dirty="0"/>
              <a:t>Test, adjust for, </a:t>
            </a:r>
            <a:br>
              <a:rPr lang="en-GB" b="1" dirty="0"/>
            </a:br>
            <a:r>
              <a:rPr lang="en-GB" b="1" dirty="0"/>
              <a:t>and report</a:t>
            </a:r>
            <a:br>
              <a:rPr lang="en-GB" b="1" dirty="0"/>
            </a:br>
            <a:r>
              <a:rPr lang="en-GB" b="1" dirty="0"/>
              <a:t>publication bias</a:t>
            </a:r>
            <a:endParaRPr lang="de-DE" sz="4000" dirty="0"/>
          </a:p>
        </p:txBody>
      </p:sp>
      <p:sp>
        <p:nvSpPr>
          <p:cNvPr id="3" name="Subtitle 2"/>
          <p:cNvSpPr>
            <a:spLocks noGrp="1"/>
          </p:cNvSpPr>
          <p:nvPr>
            <p:ph type="subTitle" idx="1"/>
          </p:nvPr>
        </p:nvSpPr>
        <p:spPr>
          <a:xfrm>
            <a:off x="5341389" y="3868220"/>
            <a:ext cx="6041204" cy="1655762"/>
          </a:xfrm>
        </p:spPr>
        <p:txBody>
          <a:bodyPr anchor="ctr"/>
          <a:lstStyle/>
          <a:p>
            <a:r>
              <a:rPr lang="en-GB" altLang="en-US" sz="3200" b="1" dirty="0">
                <a:solidFill>
                  <a:schemeClr val="tx1">
                    <a:lumMod val="50000"/>
                    <a:lumOff val="50000"/>
                  </a:schemeClr>
                </a:solidFill>
                <a:latin typeface="+mj-lt"/>
              </a:rPr>
              <a:t>SORTEE2022 workshop</a:t>
            </a:r>
          </a:p>
          <a:p>
            <a:r>
              <a:rPr lang="en-GB" sz="1600" b="1" dirty="0">
                <a:solidFill>
                  <a:schemeClr val="tx1">
                    <a:lumMod val="50000"/>
                    <a:lumOff val="50000"/>
                  </a:schemeClr>
                </a:solidFill>
                <a:latin typeface="+mj-lt"/>
              </a:rPr>
              <a:t>11</a:t>
            </a:r>
            <a:r>
              <a:rPr lang="en-GB" sz="1600" b="1" baseline="30000" dirty="0">
                <a:solidFill>
                  <a:schemeClr val="tx1">
                    <a:lumMod val="50000"/>
                    <a:lumOff val="50000"/>
                  </a:schemeClr>
                </a:solidFill>
                <a:latin typeface="+mj-lt"/>
              </a:rPr>
              <a:t>th</a:t>
            </a:r>
            <a:r>
              <a:rPr lang="en-GB" sz="1600" b="1" dirty="0">
                <a:solidFill>
                  <a:schemeClr val="tx1">
                    <a:lumMod val="50000"/>
                    <a:lumOff val="50000"/>
                  </a:schemeClr>
                </a:solidFill>
                <a:latin typeface="+mj-lt"/>
              </a:rPr>
              <a:t> July 2022</a:t>
            </a:r>
            <a:endParaRPr lang="en-US" sz="1600" dirty="0">
              <a:latin typeface="+mj-lt"/>
            </a:endParaRPr>
          </a:p>
        </p:txBody>
      </p:sp>
      <p:pic>
        <p:nvPicPr>
          <p:cNvPr id="1028" name="Picture 4" descr="Gerry Mulligan with Leaning Tower of Pisa - LOC's Public Domain Archive  Public Domain Search">
            <a:extLst>
              <a:ext uri="{FF2B5EF4-FFF2-40B4-BE49-F238E27FC236}">
                <a16:creationId xmlns:a16="http://schemas.microsoft.com/office/drawing/2014/main" id="{A6821F1F-41D2-5448-A06C-CE7BF00E0A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5209"/>
            <a:ext cx="4510355" cy="7068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318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99831" y="2750188"/>
            <a:ext cx="5824094" cy="1200329"/>
          </a:xfrm>
          <a:prstGeom prst="rect">
            <a:avLst/>
          </a:prstGeom>
        </p:spPr>
        <p:txBody>
          <a:bodyPr wrap="none">
            <a:spAutoFit/>
          </a:bodyPr>
          <a:lstStyle/>
          <a:p>
            <a:pPr algn="ctr"/>
            <a:r>
              <a:rPr lang="en-US" sz="7200" dirty="0">
                <a:solidFill>
                  <a:srgbClr val="222222"/>
                </a:solidFill>
                <a:latin typeface="+mj-lt"/>
              </a:rPr>
              <a:t>Decline effects </a:t>
            </a:r>
          </a:p>
        </p:txBody>
      </p:sp>
    </p:spTree>
    <p:extLst>
      <p:ext uri="{BB962C8B-B14F-4D97-AF65-F5344CB8AC3E}">
        <p14:creationId xmlns:p14="http://schemas.microsoft.com/office/powerpoint/2010/main" val="415702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61561" y="191423"/>
            <a:ext cx="11171582" cy="523220"/>
          </a:xfrm>
          <a:prstGeom prst="rect">
            <a:avLst/>
          </a:prstGeom>
        </p:spPr>
        <p:txBody>
          <a:bodyPr wrap="square">
            <a:spAutoFit/>
          </a:bodyPr>
          <a:lstStyle/>
          <a:p>
            <a:pPr algn="r"/>
            <a:r>
              <a:rPr lang="en-GB" sz="2800" dirty="0">
                <a:solidFill>
                  <a:srgbClr val="222222"/>
                </a:solidFill>
                <a:latin typeface="+mj-lt"/>
              </a:rPr>
              <a:t>Decline effects</a:t>
            </a:r>
            <a:endParaRPr lang="en-GB" sz="2800" b="0" i="0" dirty="0">
              <a:solidFill>
                <a:srgbClr val="222222"/>
              </a:solidFill>
              <a:effectLst/>
              <a:latin typeface="+mj-lt"/>
            </a:endParaRPr>
          </a:p>
        </p:txBody>
      </p:sp>
      <p:cxnSp>
        <p:nvCxnSpPr>
          <p:cNvPr id="3" name="Straight Connector 2"/>
          <p:cNvCxnSpPr/>
          <p:nvPr/>
        </p:nvCxnSpPr>
        <p:spPr>
          <a:xfrm>
            <a:off x="477078" y="733095"/>
            <a:ext cx="11340547" cy="0"/>
          </a:xfrm>
          <a:prstGeom prst="line">
            <a:avLst/>
          </a:prstGeom>
          <a:ln w="12700" cap="rnd"/>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793803" y="4007565"/>
            <a:ext cx="3779878" cy="1200329"/>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222222"/>
                </a:solidFill>
                <a:latin typeface="+mj-lt"/>
              </a:rPr>
              <a:t>30 studies</a:t>
            </a:r>
          </a:p>
          <a:p>
            <a:pPr marL="342900" indent="-342900">
              <a:buFont typeface="Arial" panose="020B0604020202020204" pitchFamily="34" charset="0"/>
              <a:buChar char="•"/>
            </a:pPr>
            <a:r>
              <a:rPr lang="en-US" sz="2400" b="0" i="0" dirty="0">
                <a:solidFill>
                  <a:srgbClr val="222222"/>
                </a:solidFill>
                <a:effectLst/>
                <a:latin typeface="+mj-lt"/>
              </a:rPr>
              <a:t>Study averages</a:t>
            </a:r>
          </a:p>
          <a:p>
            <a:pPr marL="342900" indent="-342900">
              <a:buFont typeface="Arial" panose="020B0604020202020204" pitchFamily="34" charset="0"/>
              <a:buChar char="•"/>
            </a:pPr>
            <a:r>
              <a:rPr lang="en-US" sz="2400" dirty="0">
                <a:solidFill>
                  <a:srgbClr val="222222"/>
                </a:solidFill>
                <a:latin typeface="+mj-lt"/>
              </a:rPr>
              <a:t>r = -0.41</a:t>
            </a:r>
            <a:endParaRPr lang="en-GB" sz="2400" b="0" i="0" dirty="0">
              <a:solidFill>
                <a:srgbClr val="222222"/>
              </a:solidFill>
              <a:effectLst/>
              <a:latin typeface="+mj-lt"/>
            </a:endParaRPr>
          </a:p>
        </p:txBody>
      </p:sp>
      <p:pic>
        <p:nvPicPr>
          <p:cNvPr id="14" name="Picture 13"/>
          <p:cNvPicPr>
            <a:picLocks noChangeAspect="1"/>
          </p:cNvPicPr>
          <p:nvPr/>
        </p:nvPicPr>
        <p:blipFill>
          <a:blip r:embed="rId2"/>
          <a:stretch>
            <a:fillRect/>
          </a:stretch>
        </p:blipFill>
        <p:spPr>
          <a:xfrm>
            <a:off x="473334" y="882730"/>
            <a:ext cx="10279333" cy="2579755"/>
          </a:xfrm>
          <a:prstGeom prst="rect">
            <a:avLst/>
          </a:prstGeom>
        </p:spPr>
      </p:pic>
      <p:pic>
        <p:nvPicPr>
          <p:cNvPr id="9" name="Picture 8"/>
          <p:cNvPicPr>
            <a:picLocks noChangeAspect="1"/>
          </p:cNvPicPr>
          <p:nvPr/>
        </p:nvPicPr>
        <p:blipFill>
          <a:blip r:embed="rId3"/>
          <a:stretch>
            <a:fillRect/>
          </a:stretch>
        </p:blipFill>
        <p:spPr>
          <a:xfrm>
            <a:off x="5972022" y="2628139"/>
            <a:ext cx="4450445" cy="3978505"/>
          </a:xfrm>
          <a:prstGeom prst="rect">
            <a:avLst/>
          </a:prstGeom>
        </p:spPr>
      </p:pic>
      <p:sp>
        <p:nvSpPr>
          <p:cNvPr id="15" name="Rectangle 14"/>
          <p:cNvSpPr/>
          <p:nvPr/>
        </p:nvSpPr>
        <p:spPr>
          <a:xfrm>
            <a:off x="4949668" y="822485"/>
            <a:ext cx="3248025" cy="1966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descr="https://upload.wikimedia.org/wikipedia/en/thumb/9/9f/Twitter_bird_logo_2012.svg/220px-Twitter_bird_logo_2012.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455" y="192903"/>
            <a:ext cx="374264" cy="30451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770492" y="56192"/>
            <a:ext cx="2023311" cy="553998"/>
          </a:xfrm>
          <a:prstGeom prst="rect">
            <a:avLst/>
          </a:prstGeom>
        </p:spPr>
        <p:txBody>
          <a:bodyPr wrap="none">
            <a:spAutoFit/>
          </a:bodyPr>
          <a:lstStyle/>
          <a:p>
            <a:pPr algn="r">
              <a:lnSpc>
                <a:spcPct val="150000"/>
              </a:lnSpc>
            </a:pPr>
            <a:r>
              <a:rPr lang="en-US" sz="2000" dirty="0">
                <a:solidFill>
                  <a:schemeClr val="accent5"/>
                </a:solidFill>
                <a:latin typeface="+mj-lt"/>
              </a:rPr>
              <a:t>@</a:t>
            </a:r>
            <a:r>
              <a:rPr lang="en-US" sz="2000" dirty="0" err="1">
                <a:solidFill>
                  <a:schemeClr val="accent5"/>
                </a:solidFill>
                <a:latin typeface="+mj-lt"/>
              </a:rPr>
              <a:t>ASanchez_Tojar</a:t>
            </a:r>
            <a:endParaRPr lang="en-US" sz="2400" dirty="0">
              <a:solidFill>
                <a:schemeClr val="accent5"/>
              </a:solidFill>
              <a:latin typeface="+mj-lt"/>
            </a:endParaRPr>
          </a:p>
        </p:txBody>
      </p:sp>
    </p:spTree>
    <p:extLst>
      <p:ext uri="{BB962C8B-B14F-4D97-AF65-F5344CB8AC3E}">
        <p14:creationId xmlns:p14="http://schemas.microsoft.com/office/powerpoint/2010/main" val="3407799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61561" y="191423"/>
            <a:ext cx="11171582" cy="523220"/>
          </a:xfrm>
          <a:prstGeom prst="rect">
            <a:avLst/>
          </a:prstGeom>
        </p:spPr>
        <p:txBody>
          <a:bodyPr wrap="square">
            <a:spAutoFit/>
          </a:bodyPr>
          <a:lstStyle/>
          <a:p>
            <a:pPr algn="r"/>
            <a:r>
              <a:rPr lang="en-GB" sz="2800" dirty="0">
                <a:solidFill>
                  <a:srgbClr val="222222"/>
                </a:solidFill>
                <a:latin typeface="+mj-lt"/>
              </a:rPr>
              <a:t>Decline effects</a:t>
            </a:r>
            <a:endParaRPr lang="en-GB" sz="2800" b="0" i="0" dirty="0">
              <a:solidFill>
                <a:srgbClr val="222222"/>
              </a:solidFill>
              <a:effectLst/>
              <a:latin typeface="+mj-lt"/>
            </a:endParaRPr>
          </a:p>
        </p:txBody>
      </p:sp>
      <p:cxnSp>
        <p:nvCxnSpPr>
          <p:cNvPr id="3" name="Straight Connector 2"/>
          <p:cNvCxnSpPr/>
          <p:nvPr/>
        </p:nvCxnSpPr>
        <p:spPr>
          <a:xfrm>
            <a:off x="477078" y="733095"/>
            <a:ext cx="11340547" cy="0"/>
          </a:xfrm>
          <a:prstGeom prst="line">
            <a:avLst/>
          </a:prstGeom>
          <a:ln w="12700" cap="rnd"/>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705609" y="4508919"/>
            <a:ext cx="4755896" cy="830997"/>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222222"/>
                </a:solidFill>
                <a:latin typeface="+mj-lt"/>
              </a:rPr>
              <a:t>r</a:t>
            </a:r>
            <a:r>
              <a:rPr lang="en-US" sz="2400" b="0" i="0" dirty="0">
                <a:solidFill>
                  <a:srgbClr val="222222"/>
                </a:solidFill>
                <a:effectLst/>
                <a:latin typeface="+mj-lt"/>
              </a:rPr>
              <a:t> = -0.07, n = 232 studies</a:t>
            </a:r>
          </a:p>
          <a:p>
            <a:pPr marL="342900" indent="-342900">
              <a:buFont typeface="Arial" panose="020B0604020202020204" pitchFamily="34" charset="0"/>
              <a:buChar char="•"/>
            </a:pPr>
            <a:r>
              <a:rPr lang="en-US" sz="2400" b="0" i="0" dirty="0">
                <a:solidFill>
                  <a:srgbClr val="222222"/>
                </a:solidFill>
                <a:effectLst/>
                <a:latin typeface="+mj-lt"/>
              </a:rPr>
              <a:t>r = -0.13, n = 44 meta-analyses</a:t>
            </a:r>
            <a:endParaRPr lang="en-GB" sz="2400" b="0" i="0" dirty="0">
              <a:solidFill>
                <a:srgbClr val="222222"/>
              </a:solidFill>
              <a:effectLst/>
              <a:latin typeface="+mj-lt"/>
            </a:endParaRPr>
          </a:p>
        </p:txBody>
      </p:sp>
      <p:pic>
        <p:nvPicPr>
          <p:cNvPr id="5" name="Picture 4"/>
          <p:cNvPicPr>
            <a:picLocks noChangeAspect="1"/>
          </p:cNvPicPr>
          <p:nvPr/>
        </p:nvPicPr>
        <p:blipFill>
          <a:blip r:embed="rId2"/>
          <a:stretch>
            <a:fillRect/>
          </a:stretch>
        </p:blipFill>
        <p:spPr>
          <a:xfrm>
            <a:off x="477078" y="937764"/>
            <a:ext cx="8899678" cy="2486769"/>
          </a:xfrm>
          <a:prstGeom prst="rect">
            <a:avLst/>
          </a:prstGeom>
        </p:spPr>
      </p:pic>
      <p:pic>
        <p:nvPicPr>
          <p:cNvPr id="2" name="Picture 1"/>
          <p:cNvPicPr>
            <a:picLocks noChangeAspect="1"/>
          </p:cNvPicPr>
          <p:nvPr/>
        </p:nvPicPr>
        <p:blipFill>
          <a:blip r:embed="rId3"/>
          <a:stretch>
            <a:fillRect/>
          </a:stretch>
        </p:blipFill>
        <p:spPr>
          <a:xfrm>
            <a:off x="5744093" y="2730903"/>
            <a:ext cx="6073531" cy="3728518"/>
          </a:xfrm>
          <a:prstGeom prst="rect">
            <a:avLst/>
          </a:prstGeom>
        </p:spPr>
      </p:pic>
      <p:pic>
        <p:nvPicPr>
          <p:cNvPr id="7" name="Picture 6" descr="https://upload.wikimedia.org/wikipedia/en/thumb/9/9f/Twitter_bird_logo_2012.svg/220px-Twitter_bird_logo_2012.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455" y="192903"/>
            <a:ext cx="374264" cy="30451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770492" y="56192"/>
            <a:ext cx="2023311" cy="553998"/>
          </a:xfrm>
          <a:prstGeom prst="rect">
            <a:avLst/>
          </a:prstGeom>
        </p:spPr>
        <p:txBody>
          <a:bodyPr wrap="none">
            <a:spAutoFit/>
          </a:bodyPr>
          <a:lstStyle/>
          <a:p>
            <a:pPr algn="r">
              <a:lnSpc>
                <a:spcPct val="150000"/>
              </a:lnSpc>
            </a:pPr>
            <a:r>
              <a:rPr lang="en-US" sz="2000" dirty="0">
                <a:solidFill>
                  <a:schemeClr val="accent5"/>
                </a:solidFill>
                <a:latin typeface="+mj-lt"/>
              </a:rPr>
              <a:t>@</a:t>
            </a:r>
            <a:r>
              <a:rPr lang="en-US" sz="2000" dirty="0" err="1">
                <a:solidFill>
                  <a:schemeClr val="accent5"/>
                </a:solidFill>
                <a:latin typeface="+mj-lt"/>
              </a:rPr>
              <a:t>ASanchez_Tojar</a:t>
            </a:r>
            <a:endParaRPr lang="en-US" sz="2400" dirty="0">
              <a:solidFill>
                <a:schemeClr val="accent5"/>
              </a:solidFill>
              <a:latin typeface="+mj-lt"/>
            </a:endParaRPr>
          </a:p>
        </p:txBody>
      </p:sp>
    </p:spTree>
    <p:extLst>
      <p:ext uri="{BB962C8B-B14F-4D97-AF65-F5344CB8AC3E}">
        <p14:creationId xmlns:p14="http://schemas.microsoft.com/office/powerpoint/2010/main" val="1394268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477078" y="733095"/>
            <a:ext cx="11340547" cy="0"/>
          </a:xfrm>
          <a:prstGeom prst="line">
            <a:avLst/>
          </a:prstGeom>
          <a:ln w="12700" cap="rnd"/>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3440" t="34420" r="4904" b="-144"/>
          <a:stretch/>
        </p:blipFill>
        <p:spPr>
          <a:xfrm>
            <a:off x="83719" y="841348"/>
            <a:ext cx="6811934" cy="2339902"/>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27702" y="3090049"/>
            <a:ext cx="3767951" cy="3767951"/>
          </a:xfrm>
          <a:prstGeom prst="rect">
            <a:avLst/>
          </a:prstGeom>
        </p:spPr>
      </p:pic>
      <p:sp>
        <p:nvSpPr>
          <p:cNvPr id="10" name="Rectangle 9"/>
          <p:cNvSpPr/>
          <p:nvPr/>
        </p:nvSpPr>
        <p:spPr>
          <a:xfrm>
            <a:off x="561561" y="191423"/>
            <a:ext cx="11171582" cy="523220"/>
          </a:xfrm>
          <a:prstGeom prst="rect">
            <a:avLst/>
          </a:prstGeom>
        </p:spPr>
        <p:txBody>
          <a:bodyPr wrap="square">
            <a:spAutoFit/>
          </a:bodyPr>
          <a:lstStyle/>
          <a:p>
            <a:pPr algn="r"/>
            <a:r>
              <a:rPr lang="en-GB" sz="2800" dirty="0">
                <a:solidFill>
                  <a:srgbClr val="222222"/>
                </a:solidFill>
                <a:latin typeface="+mj-lt"/>
              </a:rPr>
              <a:t>Decline effects</a:t>
            </a:r>
            <a:endParaRPr lang="en-GB" sz="2800" b="0" i="0" dirty="0">
              <a:solidFill>
                <a:srgbClr val="222222"/>
              </a:solidFill>
              <a:effectLst/>
              <a:latin typeface="+mj-lt"/>
            </a:endParaRPr>
          </a:p>
        </p:txBody>
      </p:sp>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l="45030" t="6805" r="298"/>
          <a:stretch/>
        </p:blipFill>
        <p:spPr>
          <a:xfrm>
            <a:off x="7280489" y="825483"/>
            <a:ext cx="4537136" cy="5534885"/>
          </a:xfrm>
          <a:prstGeom prst="rect">
            <a:avLst/>
          </a:prstGeom>
        </p:spPr>
      </p:pic>
      <p:sp>
        <p:nvSpPr>
          <p:cNvPr id="13" name="TextBox 12"/>
          <p:cNvSpPr txBox="1"/>
          <p:nvPr/>
        </p:nvSpPr>
        <p:spPr>
          <a:xfrm>
            <a:off x="10015268" y="899418"/>
            <a:ext cx="1717875" cy="584775"/>
          </a:xfrm>
          <a:prstGeom prst="rect">
            <a:avLst/>
          </a:prstGeom>
          <a:solidFill>
            <a:schemeClr val="bg2">
              <a:alpha val="60000"/>
            </a:schemeClr>
          </a:solidFill>
        </p:spPr>
        <p:txBody>
          <a:bodyPr wrap="square" rtlCol="0">
            <a:spAutoFit/>
          </a:bodyPr>
          <a:lstStyle/>
          <a:p>
            <a:pPr algn="ctr"/>
            <a:r>
              <a:rPr lang="en-US" sz="3200" b="1" dirty="0">
                <a:latin typeface="+mj-lt"/>
              </a:rPr>
              <a:t>Bib size</a:t>
            </a:r>
          </a:p>
        </p:txBody>
      </p:sp>
      <p:sp>
        <p:nvSpPr>
          <p:cNvPr id="14" name="Oval 13"/>
          <p:cNvSpPr/>
          <p:nvPr/>
        </p:nvSpPr>
        <p:spPr>
          <a:xfrm rot="18875248">
            <a:off x="8832666" y="2070397"/>
            <a:ext cx="677558" cy="1131678"/>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364918" y="4334352"/>
            <a:ext cx="2536224" cy="830997"/>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222222"/>
                </a:solidFill>
                <a:latin typeface="+mj-lt"/>
              </a:rPr>
              <a:t>12 studies</a:t>
            </a:r>
          </a:p>
          <a:p>
            <a:pPr marL="342900" indent="-342900">
              <a:buFont typeface="Arial" panose="020B0604020202020204" pitchFamily="34" charset="0"/>
              <a:buChar char="•"/>
            </a:pPr>
            <a:r>
              <a:rPr lang="en-US" sz="2400" b="0" i="0" dirty="0">
                <a:solidFill>
                  <a:srgbClr val="222222"/>
                </a:solidFill>
                <a:effectLst/>
                <a:latin typeface="+mj-lt"/>
              </a:rPr>
              <a:t>53 estimates</a:t>
            </a:r>
            <a:endParaRPr lang="en-GB" sz="2400" b="0" i="0" dirty="0">
              <a:solidFill>
                <a:srgbClr val="222222"/>
              </a:solidFill>
              <a:effectLst/>
              <a:latin typeface="+mj-lt"/>
            </a:endParaRPr>
          </a:p>
        </p:txBody>
      </p:sp>
      <p:pic>
        <p:nvPicPr>
          <p:cNvPr id="11" name="Picture 10" descr="https://upload.wikimedia.org/wikipedia/en/thumb/9/9f/Twitter_bird_logo_2012.svg/220px-Twitter_bird_logo_2012.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4455" y="192903"/>
            <a:ext cx="374264" cy="304515"/>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770492" y="56192"/>
            <a:ext cx="2023311" cy="553998"/>
          </a:xfrm>
          <a:prstGeom prst="rect">
            <a:avLst/>
          </a:prstGeom>
        </p:spPr>
        <p:txBody>
          <a:bodyPr wrap="none">
            <a:spAutoFit/>
          </a:bodyPr>
          <a:lstStyle/>
          <a:p>
            <a:pPr algn="r">
              <a:lnSpc>
                <a:spcPct val="150000"/>
              </a:lnSpc>
            </a:pPr>
            <a:r>
              <a:rPr lang="en-US" sz="2000" dirty="0">
                <a:solidFill>
                  <a:schemeClr val="accent5"/>
                </a:solidFill>
                <a:latin typeface="+mj-lt"/>
              </a:rPr>
              <a:t>@</a:t>
            </a:r>
            <a:r>
              <a:rPr lang="en-US" sz="2000" dirty="0" err="1">
                <a:solidFill>
                  <a:schemeClr val="accent5"/>
                </a:solidFill>
                <a:latin typeface="+mj-lt"/>
              </a:rPr>
              <a:t>ASanchez_Tojar</a:t>
            </a:r>
            <a:endParaRPr lang="en-US" sz="2400" dirty="0">
              <a:solidFill>
                <a:schemeClr val="accent5"/>
              </a:solidFill>
              <a:latin typeface="+mj-lt"/>
            </a:endParaRPr>
          </a:p>
        </p:txBody>
      </p:sp>
    </p:spTree>
    <p:extLst>
      <p:ext uri="{BB962C8B-B14F-4D97-AF65-F5344CB8AC3E}">
        <p14:creationId xmlns:p14="http://schemas.microsoft.com/office/powerpoint/2010/main" val="538872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477078" y="733095"/>
            <a:ext cx="11340547" cy="0"/>
          </a:xfrm>
          <a:prstGeom prst="line">
            <a:avLst/>
          </a:prstGeom>
          <a:ln w="12700" cap="rnd"/>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61561" y="191423"/>
            <a:ext cx="11171582" cy="523220"/>
          </a:xfrm>
          <a:prstGeom prst="rect">
            <a:avLst/>
          </a:prstGeom>
        </p:spPr>
        <p:txBody>
          <a:bodyPr wrap="square">
            <a:spAutoFit/>
          </a:bodyPr>
          <a:lstStyle/>
          <a:p>
            <a:pPr algn="r"/>
            <a:r>
              <a:rPr lang="en-GB" sz="2800" dirty="0">
                <a:solidFill>
                  <a:srgbClr val="222222"/>
                </a:solidFill>
                <a:latin typeface="+mj-lt"/>
              </a:rPr>
              <a:t>Decline effects</a:t>
            </a:r>
            <a:endParaRPr lang="en-GB" sz="2800" b="0" i="0" dirty="0">
              <a:solidFill>
                <a:srgbClr val="222222"/>
              </a:solidFill>
              <a:effectLst/>
              <a:latin typeface="+mj-lt"/>
            </a:endParaRPr>
          </a:p>
        </p:txBody>
      </p:sp>
      <p:pic>
        <p:nvPicPr>
          <p:cNvPr id="8" name="Picture 7"/>
          <p:cNvPicPr>
            <a:picLocks noChangeAspect="1"/>
          </p:cNvPicPr>
          <p:nvPr/>
        </p:nvPicPr>
        <p:blipFill>
          <a:blip r:embed="rId2"/>
          <a:stretch>
            <a:fillRect/>
          </a:stretch>
        </p:blipFill>
        <p:spPr>
          <a:xfrm>
            <a:off x="3799096" y="751548"/>
            <a:ext cx="8018529" cy="2676673"/>
          </a:xfrm>
          <a:prstGeom prst="rect">
            <a:avLst/>
          </a:prstGeom>
        </p:spPr>
      </p:pic>
      <p:pic>
        <p:nvPicPr>
          <p:cNvPr id="9" name="Picture 8"/>
          <p:cNvPicPr>
            <a:picLocks noChangeAspect="1"/>
          </p:cNvPicPr>
          <p:nvPr/>
        </p:nvPicPr>
        <p:blipFill>
          <a:blip r:embed="rId3"/>
          <a:stretch>
            <a:fillRect/>
          </a:stretch>
        </p:blipFill>
        <p:spPr>
          <a:xfrm>
            <a:off x="96056" y="2905344"/>
            <a:ext cx="6213303" cy="3756882"/>
          </a:xfrm>
          <a:prstGeom prst="rect">
            <a:avLst/>
          </a:prstGeom>
        </p:spPr>
      </p:pic>
      <p:sp>
        <p:nvSpPr>
          <p:cNvPr id="12" name="Rectangle 11"/>
          <p:cNvSpPr/>
          <p:nvPr/>
        </p:nvSpPr>
        <p:spPr>
          <a:xfrm>
            <a:off x="6732467" y="4054817"/>
            <a:ext cx="2536224" cy="461665"/>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222222"/>
                </a:solidFill>
                <a:latin typeface="+mj-lt"/>
              </a:rPr>
              <a:t>95 studies</a:t>
            </a:r>
            <a:endParaRPr lang="en-GB" sz="2400" b="0" i="0" dirty="0">
              <a:solidFill>
                <a:srgbClr val="222222"/>
              </a:solidFill>
              <a:effectLst/>
              <a:latin typeface="+mj-lt"/>
            </a:endParaRPr>
          </a:p>
        </p:txBody>
      </p:sp>
      <p:pic>
        <p:nvPicPr>
          <p:cNvPr id="7" name="Picture 6" descr="https://upload.wikimedia.org/wikipedia/en/thumb/9/9f/Twitter_bird_logo_2012.svg/220px-Twitter_bird_logo_2012.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455" y="192903"/>
            <a:ext cx="374264" cy="30451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770492" y="56192"/>
            <a:ext cx="2023311" cy="553998"/>
          </a:xfrm>
          <a:prstGeom prst="rect">
            <a:avLst/>
          </a:prstGeom>
        </p:spPr>
        <p:txBody>
          <a:bodyPr wrap="none">
            <a:spAutoFit/>
          </a:bodyPr>
          <a:lstStyle/>
          <a:p>
            <a:pPr algn="r">
              <a:lnSpc>
                <a:spcPct val="150000"/>
              </a:lnSpc>
            </a:pPr>
            <a:r>
              <a:rPr lang="en-US" sz="2000" dirty="0">
                <a:solidFill>
                  <a:schemeClr val="accent5"/>
                </a:solidFill>
                <a:latin typeface="+mj-lt"/>
              </a:rPr>
              <a:t>@</a:t>
            </a:r>
            <a:r>
              <a:rPr lang="en-US" sz="2000" dirty="0" err="1">
                <a:solidFill>
                  <a:schemeClr val="accent5"/>
                </a:solidFill>
                <a:latin typeface="+mj-lt"/>
              </a:rPr>
              <a:t>ASanchez_Tojar</a:t>
            </a:r>
            <a:endParaRPr lang="en-US" sz="2400" dirty="0">
              <a:solidFill>
                <a:schemeClr val="accent5"/>
              </a:solidFill>
              <a:latin typeface="+mj-lt"/>
            </a:endParaRPr>
          </a:p>
        </p:txBody>
      </p:sp>
    </p:spTree>
    <p:extLst>
      <p:ext uri="{BB962C8B-B14F-4D97-AF65-F5344CB8AC3E}">
        <p14:creationId xmlns:p14="http://schemas.microsoft.com/office/powerpoint/2010/main" val="1041761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477078" y="733095"/>
            <a:ext cx="11340547" cy="0"/>
          </a:xfrm>
          <a:prstGeom prst="line">
            <a:avLst/>
          </a:prstGeom>
          <a:ln w="12700" cap="rnd"/>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61561" y="191423"/>
            <a:ext cx="11171582" cy="523220"/>
          </a:xfrm>
          <a:prstGeom prst="rect">
            <a:avLst/>
          </a:prstGeom>
        </p:spPr>
        <p:txBody>
          <a:bodyPr wrap="square">
            <a:spAutoFit/>
          </a:bodyPr>
          <a:lstStyle/>
          <a:p>
            <a:pPr algn="r"/>
            <a:r>
              <a:rPr lang="en-GB" sz="2800" dirty="0">
                <a:solidFill>
                  <a:srgbClr val="222222"/>
                </a:solidFill>
                <a:latin typeface="+mj-lt"/>
              </a:rPr>
              <a:t>Decline effects</a:t>
            </a:r>
            <a:endParaRPr lang="en-GB" sz="2800" b="0" i="0" dirty="0">
              <a:solidFill>
                <a:srgbClr val="222222"/>
              </a:solidFill>
              <a:effectLst/>
              <a:latin typeface="+mj-lt"/>
            </a:endParaRPr>
          </a:p>
        </p:txBody>
      </p:sp>
      <p:pic>
        <p:nvPicPr>
          <p:cNvPr id="8" name="Picture 7"/>
          <p:cNvPicPr>
            <a:picLocks noChangeAspect="1"/>
          </p:cNvPicPr>
          <p:nvPr/>
        </p:nvPicPr>
        <p:blipFill>
          <a:blip r:embed="rId2"/>
          <a:stretch>
            <a:fillRect/>
          </a:stretch>
        </p:blipFill>
        <p:spPr>
          <a:xfrm>
            <a:off x="3799096" y="751548"/>
            <a:ext cx="8018529" cy="2676673"/>
          </a:xfrm>
          <a:prstGeom prst="rect">
            <a:avLst/>
          </a:prstGeom>
        </p:spPr>
      </p:pic>
      <p:sp>
        <p:nvSpPr>
          <p:cNvPr id="12" name="Rectangle 11"/>
          <p:cNvSpPr/>
          <p:nvPr/>
        </p:nvSpPr>
        <p:spPr>
          <a:xfrm>
            <a:off x="6732467" y="4054817"/>
            <a:ext cx="2536224" cy="461665"/>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222222"/>
                </a:solidFill>
                <a:latin typeface="+mj-lt"/>
              </a:rPr>
              <a:t>95 studies</a:t>
            </a:r>
            <a:endParaRPr lang="en-GB" sz="2400" b="0" i="0" dirty="0">
              <a:solidFill>
                <a:srgbClr val="222222"/>
              </a:solidFill>
              <a:effectLst/>
              <a:latin typeface="+mj-lt"/>
            </a:endParaRPr>
          </a:p>
        </p:txBody>
      </p:sp>
      <p:pic>
        <p:nvPicPr>
          <p:cNvPr id="11" name="Picture 10"/>
          <p:cNvPicPr>
            <a:picLocks noChangeAspect="1"/>
          </p:cNvPicPr>
          <p:nvPr/>
        </p:nvPicPr>
        <p:blipFill>
          <a:blip r:embed="rId3"/>
          <a:stretch>
            <a:fillRect/>
          </a:stretch>
        </p:blipFill>
        <p:spPr>
          <a:xfrm>
            <a:off x="124691" y="3366966"/>
            <a:ext cx="6226234" cy="3277489"/>
          </a:xfrm>
          <a:prstGeom prst="rect">
            <a:avLst/>
          </a:prstGeom>
        </p:spPr>
      </p:pic>
      <p:pic>
        <p:nvPicPr>
          <p:cNvPr id="7" name="Picture 6" descr="https://upload.wikimedia.org/wikipedia/en/thumb/9/9f/Twitter_bird_logo_2012.svg/220px-Twitter_bird_logo_2012.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455" y="192903"/>
            <a:ext cx="374264" cy="30451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770492" y="56192"/>
            <a:ext cx="2023311" cy="553998"/>
          </a:xfrm>
          <a:prstGeom prst="rect">
            <a:avLst/>
          </a:prstGeom>
        </p:spPr>
        <p:txBody>
          <a:bodyPr wrap="none">
            <a:spAutoFit/>
          </a:bodyPr>
          <a:lstStyle/>
          <a:p>
            <a:pPr algn="r">
              <a:lnSpc>
                <a:spcPct val="150000"/>
              </a:lnSpc>
            </a:pPr>
            <a:r>
              <a:rPr lang="en-US" sz="2000" dirty="0">
                <a:solidFill>
                  <a:schemeClr val="accent5"/>
                </a:solidFill>
                <a:latin typeface="+mj-lt"/>
              </a:rPr>
              <a:t>@</a:t>
            </a:r>
            <a:r>
              <a:rPr lang="en-US" sz="2000" dirty="0" err="1">
                <a:solidFill>
                  <a:schemeClr val="accent5"/>
                </a:solidFill>
                <a:latin typeface="+mj-lt"/>
              </a:rPr>
              <a:t>ASanchez_Tojar</a:t>
            </a:r>
            <a:endParaRPr lang="en-US" sz="2400" dirty="0">
              <a:solidFill>
                <a:schemeClr val="accent5"/>
              </a:solidFill>
              <a:latin typeface="+mj-lt"/>
            </a:endParaRPr>
          </a:p>
        </p:txBody>
      </p:sp>
    </p:spTree>
    <p:extLst>
      <p:ext uri="{BB962C8B-B14F-4D97-AF65-F5344CB8AC3E}">
        <p14:creationId xmlns:p14="http://schemas.microsoft.com/office/powerpoint/2010/main" val="2111668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99831" y="2750188"/>
            <a:ext cx="7149714" cy="1200329"/>
          </a:xfrm>
          <a:prstGeom prst="rect">
            <a:avLst/>
          </a:prstGeom>
        </p:spPr>
        <p:txBody>
          <a:bodyPr wrap="none">
            <a:spAutoFit/>
          </a:bodyPr>
          <a:lstStyle/>
          <a:p>
            <a:r>
              <a:rPr lang="en-US" sz="7200" dirty="0">
                <a:solidFill>
                  <a:srgbClr val="222222"/>
                </a:solidFill>
                <a:latin typeface="+mj-lt"/>
              </a:rPr>
              <a:t>Small-study effects</a:t>
            </a:r>
          </a:p>
        </p:txBody>
      </p:sp>
    </p:spTree>
    <p:extLst>
      <p:ext uri="{BB962C8B-B14F-4D97-AF65-F5344CB8AC3E}">
        <p14:creationId xmlns:p14="http://schemas.microsoft.com/office/powerpoint/2010/main" val="3997030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61561" y="191423"/>
            <a:ext cx="11171582" cy="523220"/>
          </a:xfrm>
          <a:prstGeom prst="rect">
            <a:avLst/>
          </a:prstGeom>
        </p:spPr>
        <p:txBody>
          <a:bodyPr wrap="square">
            <a:spAutoFit/>
          </a:bodyPr>
          <a:lstStyle/>
          <a:p>
            <a:pPr algn="r"/>
            <a:r>
              <a:rPr lang="en-GB" sz="2800" dirty="0">
                <a:solidFill>
                  <a:srgbClr val="222222"/>
                </a:solidFill>
                <a:latin typeface="+mj-lt"/>
              </a:rPr>
              <a:t>Small-study effects</a:t>
            </a:r>
            <a:endParaRPr lang="en-GB" sz="2800" b="0" i="0" dirty="0">
              <a:solidFill>
                <a:srgbClr val="222222"/>
              </a:solidFill>
              <a:effectLst/>
              <a:latin typeface="+mj-lt"/>
            </a:endParaRPr>
          </a:p>
        </p:txBody>
      </p:sp>
      <p:cxnSp>
        <p:nvCxnSpPr>
          <p:cNvPr id="3" name="Straight Connector 2"/>
          <p:cNvCxnSpPr/>
          <p:nvPr/>
        </p:nvCxnSpPr>
        <p:spPr>
          <a:xfrm>
            <a:off x="477078" y="733095"/>
            <a:ext cx="11340547" cy="0"/>
          </a:xfrm>
          <a:prstGeom prst="line">
            <a:avLst/>
          </a:prstGeom>
          <a:ln w="12700" cap="rnd"/>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stretch>
            <a:fillRect/>
          </a:stretch>
        </p:blipFill>
        <p:spPr>
          <a:xfrm>
            <a:off x="2070582" y="1047750"/>
            <a:ext cx="8153537" cy="5139240"/>
          </a:xfrm>
          <a:prstGeom prst="rect">
            <a:avLst/>
          </a:prstGeom>
        </p:spPr>
      </p:pic>
      <p:sp>
        <p:nvSpPr>
          <p:cNvPr id="10" name="TextBox 9"/>
          <p:cNvSpPr txBox="1"/>
          <p:nvPr/>
        </p:nvSpPr>
        <p:spPr>
          <a:xfrm>
            <a:off x="5210174" y="6211669"/>
            <a:ext cx="2924175" cy="646331"/>
          </a:xfrm>
          <a:prstGeom prst="rect">
            <a:avLst/>
          </a:prstGeom>
          <a:noFill/>
        </p:spPr>
        <p:txBody>
          <a:bodyPr wrap="square" rtlCol="0">
            <a:spAutoFit/>
          </a:bodyPr>
          <a:lstStyle/>
          <a:p>
            <a:r>
              <a:rPr lang="en-US" sz="3600" dirty="0"/>
              <a:t>sample size</a:t>
            </a:r>
            <a:endParaRPr lang="en-GB" sz="3600" dirty="0"/>
          </a:p>
        </p:txBody>
      </p:sp>
      <p:sp>
        <p:nvSpPr>
          <p:cNvPr id="11" name="TextBox 10"/>
          <p:cNvSpPr txBox="1"/>
          <p:nvPr/>
        </p:nvSpPr>
        <p:spPr>
          <a:xfrm>
            <a:off x="1200150" y="3162300"/>
            <a:ext cx="781050" cy="646331"/>
          </a:xfrm>
          <a:prstGeom prst="rect">
            <a:avLst/>
          </a:prstGeom>
          <a:noFill/>
        </p:spPr>
        <p:txBody>
          <a:bodyPr wrap="square" rtlCol="0">
            <a:spAutoFit/>
          </a:bodyPr>
          <a:lstStyle/>
          <a:p>
            <a:r>
              <a:rPr lang="en-US" sz="3600" dirty="0"/>
              <a:t>r</a:t>
            </a:r>
            <a:endParaRPr lang="en-GB" sz="3600" dirty="0"/>
          </a:p>
        </p:txBody>
      </p:sp>
      <p:sp>
        <p:nvSpPr>
          <p:cNvPr id="12" name="TextBox 11"/>
          <p:cNvSpPr txBox="1"/>
          <p:nvPr/>
        </p:nvSpPr>
        <p:spPr>
          <a:xfrm>
            <a:off x="9004919" y="1171575"/>
            <a:ext cx="1219200" cy="369332"/>
          </a:xfrm>
          <a:prstGeom prst="rect">
            <a:avLst/>
          </a:prstGeom>
          <a:noFill/>
        </p:spPr>
        <p:txBody>
          <a:bodyPr wrap="square" rtlCol="0">
            <a:spAutoFit/>
          </a:bodyPr>
          <a:lstStyle/>
          <a:p>
            <a:r>
              <a:rPr lang="en-US" dirty="0"/>
              <a:t>N = 1198</a:t>
            </a:r>
            <a:endParaRPr lang="en-GB" dirty="0"/>
          </a:p>
        </p:txBody>
      </p:sp>
      <p:pic>
        <p:nvPicPr>
          <p:cNvPr id="8" name="Picture 7" descr="https://upload.wikimedia.org/wikipedia/en/thumb/9/9f/Twitter_bird_logo_2012.svg/220px-Twitter_bird_logo_2012.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4455" y="192903"/>
            <a:ext cx="374264" cy="30451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770492" y="56192"/>
            <a:ext cx="2023311" cy="553998"/>
          </a:xfrm>
          <a:prstGeom prst="rect">
            <a:avLst/>
          </a:prstGeom>
        </p:spPr>
        <p:txBody>
          <a:bodyPr wrap="none">
            <a:spAutoFit/>
          </a:bodyPr>
          <a:lstStyle/>
          <a:p>
            <a:pPr algn="r">
              <a:lnSpc>
                <a:spcPct val="150000"/>
              </a:lnSpc>
            </a:pPr>
            <a:r>
              <a:rPr lang="en-US" sz="2000" dirty="0">
                <a:solidFill>
                  <a:schemeClr val="accent5"/>
                </a:solidFill>
                <a:latin typeface="+mj-lt"/>
              </a:rPr>
              <a:t>@</a:t>
            </a:r>
            <a:r>
              <a:rPr lang="en-US" sz="2000" dirty="0" err="1">
                <a:solidFill>
                  <a:schemeClr val="accent5"/>
                </a:solidFill>
                <a:latin typeface="+mj-lt"/>
              </a:rPr>
              <a:t>ASanchez_Tojar</a:t>
            </a:r>
            <a:endParaRPr lang="en-US" sz="2400" dirty="0">
              <a:solidFill>
                <a:schemeClr val="accent5"/>
              </a:solidFill>
              <a:latin typeface="+mj-lt"/>
            </a:endParaRPr>
          </a:p>
        </p:txBody>
      </p:sp>
    </p:spTree>
    <p:extLst>
      <p:ext uri="{BB962C8B-B14F-4D97-AF65-F5344CB8AC3E}">
        <p14:creationId xmlns:p14="http://schemas.microsoft.com/office/powerpoint/2010/main" val="46319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477078" y="733095"/>
            <a:ext cx="11340547" cy="0"/>
          </a:xfrm>
          <a:prstGeom prst="line">
            <a:avLst/>
          </a:prstGeom>
          <a:ln w="12700" cap="rnd"/>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2"/>
          <a:stretch>
            <a:fillRect/>
          </a:stretch>
        </p:blipFill>
        <p:spPr>
          <a:xfrm>
            <a:off x="2066544" y="1051560"/>
            <a:ext cx="8163826" cy="5138928"/>
          </a:xfrm>
          <a:prstGeom prst="rect">
            <a:avLst/>
          </a:prstGeom>
        </p:spPr>
      </p:pic>
      <p:sp>
        <p:nvSpPr>
          <p:cNvPr id="9" name="TextBox 8"/>
          <p:cNvSpPr txBox="1"/>
          <p:nvPr/>
        </p:nvSpPr>
        <p:spPr>
          <a:xfrm>
            <a:off x="1200150" y="3162300"/>
            <a:ext cx="781050" cy="646331"/>
          </a:xfrm>
          <a:prstGeom prst="rect">
            <a:avLst/>
          </a:prstGeom>
          <a:noFill/>
        </p:spPr>
        <p:txBody>
          <a:bodyPr wrap="square" rtlCol="0">
            <a:spAutoFit/>
          </a:bodyPr>
          <a:lstStyle/>
          <a:p>
            <a:r>
              <a:rPr lang="en-US" sz="3600" dirty="0"/>
              <a:t>r</a:t>
            </a:r>
            <a:endParaRPr lang="en-GB" sz="3600" dirty="0"/>
          </a:p>
        </p:txBody>
      </p:sp>
      <p:sp>
        <p:nvSpPr>
          <p:cNvPr id="10" name="TextBox 9"/>
          <p:cNvSpPr txBox="1"/>
          <p:nvPr/>
        </p:nvSpPr>
        <p:spPr>
          <a:xfrm>
            <a:off x="5210174" y="6211669"/>
            <a:ext cx="2924175" cy="646331"/>
          </a:xfrm>
          <a:prstGeom prst="rect">
            <a:avLst/>
          </a:prstGeom>
          <a:noFill/>
        </p:spPr>
        <p:txBody>
          <a:bodyPr wrap="square" rtlCol="0">
            <a:spAutoFit/>
          </a:bodyPr>
          <a:lstStyle/>
          <a:p>
            <a:r>
              <a:rPr lang="en-US" sz="3600" dirty="0"/>
              <a:t>sample size</a:t>
            </a:r>
            <a:endParaRPr lang="en-GB" sz="3600" dirty="0"/>
          </a:p>
        </p:txBody>
      </p:sp>
      <p:sp>
        <p:nvSpPr>
          <p:cNvPr id="11" name="TextBox 10"/>
          <p:cNvSpPr txBox="1"/>
          <p:nvPr/>
        </p:nvSpPr>
        <p:spPr>
          <a:xfrm>
            <a:off x="9004919" y="1171575"/>
            <a:ext cx="1219200" cy="369332"/>
          </a:xfrm>
          <a:prstGeom prst="rect">
            <a:avLst/>
          </a:prstGeom>
          <a:noFill/>
        </p:spPr>
        <p:txBody>
          <a:bodyPr wrap="square" rtlCol="0">
            <a:spAutoFit/>
          </a:bodyPr>
          <a:lstStyle/>
          <a:p>
            <a:r>
              <a:rPr lang="en-US" dirty="0"/>
              <a:t>N = 1158</a:t>
            </a:r>
            <a:endParaRPr lang="en-GB" dirty="0"/>
          </a:p>
        </p:txBody>
      </p:sp>
      <p:sp>
        <p:nvSpPr>
          <p:cNvPr id="12" name="Rectangle 11"/>
          <p:cNvSpPr/>
          <p:nvPr/>
        </p:nvSpPr>
        <p:spPr>
          <a:xfrm>
            <a:off x="561561" y="191423"/>
            <a:ext cx="11171582" cy="523220"/>
          </a:xfrm>
          <a:prstGeom prst="rect">
            <a:avLst/>
          </a:prstGeom>
        </p:spPr>
        <p:txBody>
          <a:bodyPr wrap="square">
            <a:spAutoFit/>
          </a:bodyPr>
          <a:lstStyle/>
          <a:p>
            <a:pPr algn="r"/>
            <a:r>
              <a:rPr lang="en-GB" sz="2800" dirty="0">
                <a:solidFill>
                  <a:srgbClr val="222222"/>
                </a:solidFill>
                <a:latin typeface="+mj-lt"/>
              </a:rPr>
              <a:t>Small-study effects</a:t>
            </a:r>
            <a:endParaRPr lang="en-GB" sz="2800" b="0" i="0" dirty="0">
              <a:solidFill>
                <a:srgbClr val="222222"/>
              </a:solidFill>
              <a:effectLst/>
              <a:latin typeface="+mj-lt"/>
            </a:endParaRPr>
          </a:p>
        </p:txBody>
      </p:sp>
      <p:pic>
        <p:nvPicPr>
          <p:cNvPr id="13" name="Picture 12" descr="https://upload.wikimedia.org/wikipedia/en/thumb/9/9f/Twitter_bird_logo_2012.svg/220px-Twitter_bird_logo_2012.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4455" y="192903"/>
            <a:ext cx="374264" cy="30451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770492" y="56192"/>
            <a:ext cx="2023311" cy="553998"/>
          </a:xfrm>
          <a:prstGeom prst="rect">
            <a:avLst/>
          </a:prstGeom>
        </p:spPr>
        <p:txBody>
          <a:bodyPr wrap="none">
            <a:spAutoFit/>
          </a:bodyPr>
          <a:lstStyle/>
          <a:p>
            <a:pPr algn="r">
              <a:lnSpc>
                <a:spcPct val="150000"/>
              </a:lnSpc>
            </a:pPr>
            <a:r>
              <a:rPr lang="en-US" sz="2000" dirty="0">
                <a:solidFill>
                  <a:schemeClr val="accent5"/>
                </a:solidFill>
                <a:latin typeface="+mj-lt"/>
              </a:rPr>
              <a:t>@</a:t>
            </a:r>
            <a:r>
              <a:rPr lang="en-US" sz="2000" dirty="0" err="1">
                <a:solidFill>
                  <a:schemeClr val="accent5"/>
                </a:solidFill>
                <a:latin typeface="+mj-lt"/>
              </a:rPr>
              <a:t>ASanchez_Tojar</a:t>
            </a:r>
            <a:endParaRPr lang="en-US" sz="2400" dirty="0">
              <a:solidFill>
                <a:schemeClr val="accent5"/>
              </a:solidFill>
              <a:latin typeface="+mj-lt"/>
            </a:endParaRPr>
          </a:p>
        </p:txBody>
      </p:sp>
    </p:spTree>
    <p:extLst>
      <p:ext uri="{BB962C8B-B14F-4D97-AF65-F5344CB8AC3E}">
        <p14:creationId xmlns:p14="http://schemas.microsoft.com/office/powerpoint/2010/main" val="1517521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477078" y="733095"/>
            <a:ext cx="11340547" cy="0"/>
          </a:xfrm>
          <a:prstGeom prst="line">
            <a:avLst/>
          </a:prstGeom>
          <a:ln w="12700" cap="rnd"/>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stretch>
            <a:fillRect/>
          </a:stretch>
        </p:blipFill>
        <p:spPr>
          <a:xfrm>
            <a:off x="477079" y="1048597"/>
            <a:ext cx="6057072" cy="2865943"/>
          </a:xfrm>
          <a:prstGeom prst="rect">
            <a:avLst/>
          </a:prstGeom>
        </p:spPr>
      </p:pic>
      <p:sp>
        <p:nvSpPr>
          <p:cNvPr id="14" name="Rectangle 13"/>
          <p:cNvSpPr/>
          <p:nvPr/>
        </p:nvSpPr>
        <p:spPr>
          <a:xfrm>
            <a:off x="5581650" y="3362325"/>
            <a:ext cx="1285875" cy="9239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4151" y="1333923"/>
            <a:ext cx="5532759" cy="498072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 name="Rectangle 15"/>
          <p:cNvSpPr/>
          <p:nvPr/>
        </p:nvSpPr>
        <p:spPr>
          <a:xfrm>
            <a:off x="561561" y="191423"/>
            <a:ext cx="11171582" cy="523220"/>
          </a:xfrm>
          <a:prstGeom prst="rect">
            <a:avLst/>
          </a:prstGeom>
        </p:spPr>
        <p:txBody>
          <a:bodyPr wrap="square">
            <a:spAutoFit/>
          </a:bodyPr>
          <a:lstStyle/>
          <a:p>
            <a:pPr algn="r"/>
            <a:r>
              <a:rPr lang="en-GB" sz="2800" dirty="0">
                <a:solidFill>
                  <a:srgbClr val="222222"/>
                </a:solidFill>
                <a:latin typeface="+mj-lt"/>
              </a:rPr>
              <a:t>Small-study effects</a:t>
            </a:r>
            <a:endParaRPr lang="en-GB" sz="2800" b="0" i="0" dirty="0">
              <a:solidFill>
                <a:srgbClr val="222222"/>
              </a:solidFill>
              <a:effectLst/>
              <a:latin typeface="+mj-lt"/>
            </a:endParaRPr>
          </a:p>
        </p:txBody>
      </p:sp>
      <p:pic>
        <p:nvPicPr>
          <p:cNvPr id="7" name="Picture 6" descr="https://upload.wikimedia.org/wikipedia/en/thumb/9/9f/Twitter_bird_logo_2012.svg/220px-Twitter_bird_logo_2012.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455" y="192903"/>
            <a:ext cx="374264" cy="30451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770492" y="56192"/>
            <a:ext cx="2023311" cy="553998"/>
          </a:xfrm>
          <a:prstGeom prst="rect">
            <a:avLst/>
          </a:prstGeom>
        </p:spPr>
        <p:txBody>
          <a:bodyPr wrap="none">
            <a:spAutoFit/>
          </a:bodyPr>
          <a:lstStyle/>
          <a:p>
            <a:pPr algn="r">
              <a:lnSpc>
                <a:spcPct val="150000"/>
              </a:lnSpc>
            </a:pPr>
            <a:r>
              <a:rPr lang="en-US" sz="2000" dirty="0">
                <a:solidFill>
                  <a:schemeClr val="accent5"/>
                </a:solidFill>
                <a:latin typeface="+mj-lt"/>
              </a:rPr>
              <a:t>@</a:t>
            </a:r>
            <a:r>
              <a:rPr lang="en-US" sz="2000" dirty="0" err="1">
                <a:solidFill>
                  <a:schemeClr val="accent5"/>
                </a:solidFill>
                <a:latin typeface="+mj-lt"/>
              </a:rPr>
              <a:t>ASanchez_Tojar</a:t>
            </a:r>
            <a:endParaRPr lang="en-US" sz="2400" dirty="0">
              <a:solidFill>
                <a:schemeClr val="accent5"/>
              </a:solidFill>
              <a:latin typeface="+mj-lt"/>
            </a:endParaRPr>
          </a:p>
        </p:txBody>
      </p:sp>
    </p:spTree>
    <p:extLst>
      <p:ext uri="{BB962C8B-B14F-4D97-AF65-F5344CB8AC3E}">
        <p14:creationId xmlns:p14="http://schemas.microsoft.com/office/powerpoint/2010/main" val="2314255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8418579" y="170904"/>
            <a:ext cx="2807987" cy="280798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8" name="Rectangle 17"/>
          <p:cNvSpPr/>
          <p:nvPr/>
        </p:nvSpPr>
        <p:spPr>
          <a:xfrm>
            <a:off x="8072378" y="3081581"/>
            <a:ext cx="5034223" cy="3139321"/>
          </a:xfrm>
          <a:prstGeom prst="rect">
            <a:avLst/>
          </a:prstGeom>
        </p:spPr>
        <p:txBody>
          <a:bodyPr wrap="square">
            <a:spAutoFit/>
          </a:bodyPr>
          <a:lstStyle/>
          <a:p>
            <a:pPr>
              <a:spcAft>
                <a:spcPts val="1200"/>
              </a:spcAft>
            </a:pPr>
            <a:r>
              <a:rPr lang="en-GB" sz="2800" b="1" dirty="0">
                <a:solidFill>
                  <a:schemeClr val="bg1">
                    <a:lumMod val="85000"/>
                  </a:schemeClr>
                </a:solidFill>
                <a:latin typeface="+mj-lt"/>
              </a:rPr>
              <a:t>Yefeng Yang</a:t>
            </a:r>
          </a:p>
          <a:p>
            <a:pPr marL="457200" indent="-457200">
              <a:spcAft>
                <a:spcPts val="1200"/>
              </a:spcAft>
              <a:buFont typeface="Arial" panose="020B0604020202020204" pitchFamily="34" charset="0"/>
              <a:buChar char="•"/>
            </a:pPr>
            <a:r>
              <a:rPr lang="en-GB" sz="2400" b="1" dirty="0">
                <a:solidFill>
                  <a:schemeClr val="bg1">
                    <a:lumMod val="85000"/>
                  </a:schemeClr>
                </a:solidFill>
                <a:latin typeface="+mj-lt"/>
              </a:rPr>
              <a:t>Agricultural Engineer</a:t>
            </a:r>
          </a:p>
          <a:p>
            <a:pPr marL="457200" indent="-457200">
              <a:spcAft>
                <a:spcPts val="1200"/>
              </a:spcAft>
              <a:buFont typeface="Arial" panose="020B0604020202020204" pitchFamily="34" charset="0"/>
              <a:buChar char="•"/>
            </a:pPr>
            <a:r>
              <a:rPr lang="en-GB" sz="2400" b="1" dirty="0">
                <a:solidFill>
                  <a:schemeClr val="bg1">
                    <a:lumMod val="85000"/>
                  </a:schemeClr>
                </a:solidFill>
                <a:latin typeface="+mj-lt"/>
              </a:rPr>
              <a:t>Biologist by training</a:t>
            </a:r>
          </a:p>
          <a:p>
            <a:pPr marL="457200" indent="-457200">
              <a:spcAft>
                <a:spcPts val="1200"/>
              </a:spcAft>
              <a:buFont typeface="Arial" panose="020B0604020202020204" pitchFamily="34" charset="0"/>
              <a:buChar char="•"/>
            </a:pPr>
            <a:r>
              <a:rPr lang="en-GB" sz="2400" b="1" dirty="0">
                <a:solidFill>
                  <a:schemeClr val="bg1">
                    <a:lumMod val="85000"/>
                  </a:schemeClr>
                </a:solidFill>
                <a:latin typeface="+mj-lt"/>
              </a:rPr>
              <a:t>95% reconverted into:</a:t>
            </a:r>
          </a:p>
          <a:p>
            <a:pPr marL="914400" lvl="1" indent="-457200">
              <a:spcAft>
                <a:spcPts val="1200"/>
              </a:spcAft>
              <a:buFont typeface="Wingdings" panose="05000000000000000000" pitchFamily="2" charset="2"/>
              <a:buChar char="Ø"/>
            </a:pPr>
            <a:r>
              <a:rPr lang="en-GB" sz="2400" b="1" dirty="0">
                <a:solidFill>
                  <a:schemeClr val="bg1">
                    <a:lumMod val="85000"/>
                  </a:schemeClr>
                </a:solidFill>
                <a:latin typeface="+mj-lt"/>
              </a:rPr>
              <a:t>Evidence synthesist</a:t>
            </a:r>
          </a:p>
          <a:p>
            <a:pPr marL="914400" lvl="1" indent="-457200">
              <a:spcAft>
                <a:spcPts val="1200"/>
              </a:spcAft>
              <a:buFont typeface="Wingdings" panose="05000000000000000000" pitchFamily="2" charset="2"/>
              <a:buChar char="Ø"/>
            </a:pPr>
            <a:r>
              <a:rPr lang="en-GB" sz="2400" b="1" dirty="0">
                <a:solidFill>
                  <a:schemeClr val="bg1">
                    <a:lumMod val="85000"/>
                  </a:schemeClr>
                </a:solidFill>
                <a:latin typeface="+mj-lt"/>
              </a:rPr>
              <a:t>Meta-researcher</a:t>
            </a:r>
          </a:p>
        </p:txBody>
      </p:sp>
      <p:sp>
        <p:nvSpPr>
          <p:cNvPr id="12" name="Graphic 10" descr="Headphones with solid fill">
            <a:extLst>
              <a:ext uri="{FF2B5EF4-FFF2-40B4-BE49-F238E27FC236}">
                <a16:creationId xmlns:a16="http://schemas.microsoft.com/office/drawing/2014/main" id="{3672804F-B793-024A-86A4-35145C4B2C78}"/>
              </a:ext>
            </a:extLst>
          </p:cNvPr>
          <p:cNvSpPr/>
          <p:nvPr/>
        </p:nvSpPr>
        <p:spPr>
          <a:xfrm>
            <a:off x="8837663" y="199303"/>
            <a:ext cx="1969817" cy="1375595"/>
          </a:xfrm>
          <a:custGeom>
            <a:avLst/>
            <a:gdLst>
              <a:gd name="connsiteX0" fmla="*/ 1541449 w 3082897"/>
              <a:gd name="connsiteY0" fmla="*/ 0 h 2758381"/>
              <a:gd name="connsiteX1" fmla="*/ 0 w 3082897"/>
              <a:gd name="connsiteY1" fmla="*/ 1541449 h 2758381"/>
              <a:gd name="connsiteX2" fmla="*/ 0 w 3082897"/>
              <a:gd name="connsiteY2" fmla="*/ 2271609 h 2758381"/>
              <a:gd name="connsiteX3" fmla="*/ 121693 w 3082897"/>
              <a:gd name="connsiteY3" fmla="*/ 2393302 h 2758381"/>
              <a:gd name="connsiteX4" fmla="*/ 243387 w 3082897"/>
              <a:gd name="connsiteY4" fmla="*/ 2271609 h 2758381"/>
              <a:gd name="connsiteX5" fmla="*/ 243387 w 3082897"/>
              <a:gd name="connsiteY5" fmla="*/ 2231044 h 2758381"/>
              <a:gd name="connsiteX6" fmla="*/ 405644 w 3082897"/>
              <a:gd name="connsiteY6" fmla="*/ 2231044 h 2758381"/>
              <a:gd name="connsiteX7" fmla="*/ 405644 w 3082897"/>
              <a:gd name="connsiteY7" fmla="*/ 2596124 h 2758381"/>
              <a:gd name="connsiteX8" fmla="*/ 567902 w 3082897"/>
              <a:gd name="connsiteY8" fmla="*/ 2758382 h 2758381"/>
              <a:gd name="connsiteX9" fmla="*/ 811289 w 3082897"/>
              <a:gd name="connsiteY9" fmla="*/ 2758382 h 2758381"/>
              <a:gd name="connsiteX10" fmla="*/ 973547 w 3082897"/>
              <a:gd name="connsiteY10" fmla="*/ 2596124 h 2758381"/>
              <a:gd name="connsiteX11" fmla="*/ 973547 w 3082897"/>
              <a:gd name="connsiteY11" fmla="*/ 1703706 h 2758381"/>
              <a:gd name="connsiteX12" fmla="*/ 811289 w 3082897"/>
              <a:gd name="connsiteY12" fmla="*/ 1541449 h 2758381"/>
              <a:gd name="connsiteX13" fmla="*/ 567902 w 3082897"/>
              <a:gd name="connsiteY13" fmla="*/ 1541449 h 2758381"/>
              <a:gd name="connsiteX14" fmla="*/ 405644 w 3082897"/>
              <a:gd name="connsiteY14" fmla="*/ 1703706 h 2758381"/>
              <a:gd name="connsiteX15" fmla="*/ 405644 w 3082897"/>
              <a:gd name="connsiteY15" fmla="*/ 2068786 h 2758381"/>
              <a:gd name="connsiteX16" fmla="*/ 243387 w 3082897"/>
              <a:gd name="connsiteY16" fmla="*/ 2068786 h 2758381"/>
              <a:gd name="connsiteX17" fmla="*/ 243387 w 3082897"/>
              <a:gd name="connsiteY17" fmla="*/ 1541449 h 2758381"/>
              <a:gd name="connsiteX18" fmla="*/ 1541449 w 3082897"/>
              <a:gd name="connsiteY18" fmla="*/ 243387 h 2758381"/>
              <a:gd name="connsiteX19" fmla="*/ 2839511 w 3082897"/>
              <a:gd name="connsiteY19" fmla="*/ 1541449 h 2758381"/>
              <a:gd name="connsiteX20" fmla="*/ 2839511 w 3082897"/>
              <a:gd name="connsiteY20" fmla="*/ 2068786 h 2758381"/>
              <a:gd name="connsiteX21" fmla="*/ 2677253 w 3082897"/>
              <a:gd name="connsiteY21" fmla="*/ 2068786 h 2758381"/>
              <a:gd name="connsiteX22" fmla="*/ 2677253 w 3082897"/>
              <a:gd name="connsiteY22" fmla="*/ 1703706 h 2758381"/>
              <a:gd name="connsiteX23" fmla="*/ 2514995 w 3082897"/>
              <a:gd name="connsiteY23" fmla="*/ 1541449 h 2758381"/>
              <a:gd name="connsiteX24" fmla="*/ 2271609 w 3082897"/>
              <a:gd name="connsiteY24" fmla="*/ 1541449 h 2758381"/>
              <a:gd name="connsiteX25" fmla="*/ 2109351 w 3082897"/>
              <a:gd name="connsiteY25" fmla="*/ 1703706 h 2758381"/>
              <a:gd name="connsiteX26" fmla="*/ 2109351 w 3082897"/>
              <a:gd name="connsiteY26" fmla="*/ 2596124 h 2758381"/>
              <a:gd name="connsiteX27" fmla="*/ 2271609 w 3082897"/>
              <a:gd name="connsiteY27" fmla="*/ 2758382 h 2758381"/>
              <a:gd name="connsiteX28" fmla="*/ 2514995 w 3082897"/>
              <a:gd name="connsiteY28" fmla="*/ 2758382 h 2758381"/>
              <a:gd name="connsiteX29" fmla="*/ 2677253 w 3082897"/>
              <a:gd name="connsiteY29" fmla="*/ 2596124 h 2758381"/>
              <a:gd name="connsiteX30" fmla="*/ 2677253 w 3082897"/>
              <a:gd name="connsiteY30" fmla="*/ 2231044 h 2758381"/>
              <a:gd name="connsiteX31" fmla="*/ 2839511 w 3082897"/>
              <a:gd name="connsiteY31" fmla="*/ 2231044 h 2758381"/>
              <a:gd name="connsiteX32" fmla="*/ 2839511 w 3082897"/>
              <a:gd name="connsiteY32" fmla="*/ 2271609 h 2758381"/>
              <a:gd name="connsiteX33" fmla="*/ 2961204 w 3082897"/>
              <a:gd name="connsiteY33" fmla="*/ 2393302 h 2758381"/>
              <a:gd name="connsiteX34" fmla="*/ 3082897 w 3082897"/>
              <a:gd name="connsiteY34" fmla="*/ 2271609 h 2758381"/>
              <a:gd name="connsiteX35" fmla="*/ 3082897 w 3082897"/>
              <a:gd name="connsiteY35" fmla="*/ 1541449 h 2758381"/>
              <a:gd name="connsiteX36" fmla="*/ 1541449 w 3082897"/>
              <a:gd name="connsiteY36" fmla="*/ 0 h 2758381"/>
              <a:gd name="connsiteX0" fmla="*/ 1541449 w 3082897"/>
              <a:gd name="connsiteY0" fmla="*/ 0 h 2758382"/>
              <a:gd name="connsiteX1" fmla="*/ 0 w 3082897"/>
              <a:gd name="connsiteY1" fmla="*/ 1541449 h 2758382"/>
              <a:gd name="connsiteX2" fmla="*/ 0 w 3082897"/>
              <a:gd name="connsiteY2" fmla="*/ 2271609 h 2758382"/>
              <a:gd name="connsiteX3" fmla="*/ 121693 w 3082897"/>
              <a:gd name="connsiteY3" fmla="*/ 2393302 h 2758382"/>
              <a:gd name="connsiteX4" fmla="*/ 243387 w 3082897"/>
              <a:gd name="connsiteY4" fmla="*/ 2271609 h 2758382"/>
              <a:gd name="connsiteX5" fmla="*/ 243387 w 3082897"/>
              <a:gd name="connsiteY5" fmla="*/ 2231044 h 2758382"/>
              <a:gd name="connsiteX6" fmla="*/ 405644 w 3082897"/>
              <a:gd name="connsiteY6" fmla="*/ 2231044 h 2758382"/>
              <a:gd name="connsiteX7" fmla="*/ 405644 w 3082897"/>
              <a:gd name="connsiteY7" fmla="*/ 2596124 h 2758382"/>
              <a:gd name="connsiteX8" fmla="*/ 567902 w 3082897"/>
              <a:gd name="connsiteY8" fmla="*/ 2758382 h 2758382"/>
              <a:gd name="connsiteX9" fmla="*/ 811289 w 3082897"/>
              <a:gd name="connsiteY9" fmla="*/ 2758382 h 2758382"/>
              <a:gd name="connsiteX10" fmla="*/ 973547 w 3082897"/>
              <a:gd name="connsiteY10" fmla="*/ 2596124 h 2758382"/>
              <a:gd name="connsiteX11" fmla="*/ 973547 w 3082897"/>
              <a:gd name="connsiteY11" fmla="*/ 1703706 h 2758382"/>
              <a:gd name="connsiteX12" fmla="*/ 582689 w 3082897"/>
              <a:gd name="connsiteY12" fmla="*/ 1541449 h 2758382"/>
              <a:gd name="connsiteX13" fmla="*/ 567902 w 3082897"/>
              <a:gd name="connsiteY13" fmla="*/ 1541449 h 2758382"/>
              <a:gd name="connsiteX14" fmla="*/ 405644 w 3082897"/>
              <a:gd name="connsiteY14" fmla="*/ 1703706 h 2758382"/>
              <a:gd name="connsiteX15" fmla="*/ 405644 w 3082897"/>
              <a:gd name="connsiteY15" fmla="*/ 2068786 h 2758382"/>
              <a:gd name="connsiteX16" fmla="*/ 243387 w 3082897"/>
              <a:gd name="connsiteY16" fmla="*/ 2068786 h 2758382"/>
              <a:gd name="connsiteX17" fmla="*/ 243387 w 3082897"/>
              <a:gd name="connsiteY17" fmla="*/ 1541449 h 2758382"/>
              <a:gd name="connsiteX18" fmla="*/ 1541449 w 3082897"/>
              <a:gd name="connsiteY18" fmla="*/ 243387 h 2758382"/>
              <a:gd name="connsiteX19" fmla="*/ 2839511 w 3082897"/>
              <a:gd name="connsiteY19" fmla="*/ 1541449 h 2758382"/>
              <a:gd name="connsiteX20" fmla="*/ 2839511 w 3082897"/>
              <a:gd name="connsiteY20" fmla="*/ 2068786 h 2758382"/>
              <a:gd name="connsiteX21" fmla="*/ 2677253 w 3082897"/>
              <a:gd name="connsiteY21" fmla="*/ 2068786 h 2758382"/>
              <a:gd name="connsiteX22" fmla="*/ 2677253 w 3082897"/>
              <a:gd name="connsiteY22" fmla="*/ 1703706 h 2758382"/>
              <a:gd name="connsiteX23" fmla="*/ 2514995 w 3082897"/>
              <a:gd name="connsiteY23" fmla="*/ 1541449 h 2758382"/>
              <a:gd name="connsiteX24" fmla="*/ 2271609 w 3082897"/>
              <a:gd name="connsiteY24" fmla="*/ 1541449 h 2758382"/>
              <a:gd name="connsiteX25" fmla="*/ 2109351 w 3082897"/>
              <a:gd name="connsiteY25" fmla="*/ 1703706 h 2758382"/>
              <a:gd name="connsiteX26" fmla="*/ 2109351 w 3082897"/>
              <a:gd name="connsiteY26" fmla="*/ 2596124 h 2758382"/>
              <a:gd name="connsiteX27" fmla="*/ 2271609 w 3082897"/>
              <a:gd name="connsiteY27" fmla="*/ 2758382 h 2758382"/>
              <a:gd name="connsiteX28" fmla="*/ 2514995 w 3082897"/>
              <a:gd name="connsiteY28" fmla="*/ 2758382 h 2758382"/>
              <a:gd name="connsiteX29" fmla="*/ 2677253 w 3082897"/>
              <a:gd name="connsiteY29" fmla="*/ 2596124 h 2758382"/>
              <a:gd name="connsiteX30" fmla="*/ 2677253 w 3082897"/>
              <a:gd name="connsiteY30" fmla="*/ 2231044 h 2758382"/>
              <a:gd name="connsiteX31" fmla="*/ 2839511 w 3082897"/>
              <a:gd name="connsiteY31" fmla="*/ 2231044 h 2758382"/>
              <a:gd name="connsiteX32" fmla="*/ 2839511 w 3082897"/>
              <a:gd name="connsiteY32" fmla="*/ 2271609 h 2758382"/>
              <a:gd name="connsiteX33" fmla="*/ 2961204 w 3082897"/>
              <a:gd name="connsiteY33" fmla="*/ 2393302 h 2758382"/>
              <a:gd name="connsiteX34" fmla="*/ 3082897 w 3082897"/>
              <a:gd name="connsiteY34" fmla="*/ 2271609 h 2758382"/>
              <a:gd name="connsiteX35" fmla="*/ 3082897 w 3082897"/>
              <a:gd name="connsiteY35" fmla="*/ 1541449 h 2758382"/>
              <a:gd name="connsiteX36" fmla="*/ 1541449 w 3082897"/>
              <a:gd name="connsiteY36" fmla="*/ 0 h 2758382"/>
              <a:gd name="connsiteX0" fmla="*/ 1541449 w 3082897"/>
              <a:gd name="connsiteY0" fmla="*/ 0 h 2758382"/>
              <a:gd name="connsiteX1" fmla="*/ 0 w 3082897"/>
              <a:gd name="connsiteY1" fmla="*/ 1541449 h 2758382"/>
              <a:gd name="connsiteX2" fmla="*/ 0 w 3082897"/>
              <a:gd name="connsiteY2" fmla="*/ 2271609 h 2758382"/>
              <a:gd name="connsiteX3" fmla="*/ 121693 w 3082897"/>
              <a:gd name="connsiteY3" fmla="*/ 2393302 h 2758382"/>
              <a:gd name="connsiteX4" fmla="*/ 243387 w 3082897"/>
              <a:gd name="connsiteY4" fmla="*/ 2271609 h 2758382"/>
              <a:gd name="connsiteX5" fmla="*/ 243387 w 3082897"/>
              <a:gd name="connsiteY5" fmla="*/ 2231044 h 2758382"/>
              <a:gd name="connsiteX6" fmla="*/ 405644 w 3082897"/>
              <a:gd name="connsiteY6" fmla="*/ 2231044 h 2758382"/>
              <a:gd name="connsiteX7" fmla="*/ 405644 w 3082897"/>
              <a:gd name="connsiteY7" fmla="*/ 2596124 h 2758382"/>
              <a:gd name="connsiteX8" fmla="*/ 567902 w 3082897"/>
              <a:gd name="connsiteY8" fmla="*/ 2758382 h 2758382"/>
              <a:gd name="connsiteX9" fmla="*/ 811289 w 3082897"/>
              <a:gd name="connsiteY9" fmla="*/ 2758382 h 2758382"/>
              <a:gd name="connsiteX10" fmla="*/ 973547 w 3082897"/>
              <a:gd name="connsiteY10" fmla="*/ 2596124 h 2758382"/>
              <a:gd name="connsiteX11" fmla="*/ 744947 w 3082897"/>
              <a:gd name="connsiteY11" fmla="*/ 1716406 h 2758382"/>
              <a:gd name="connsiteX12" fmla="*/ 582689 w 3082897"/>
              <a:gd name="connsiteY12" fmla="*/ 1541449 h 2758382"/>
              <a:gd name="connsiteX13" fmla="*/ 567902 w 3082897"/>
              <a:gd name="connsiteY13" fmla="*/ 1541449 h 2758382"/>
              <a:gd name="connsiteX14" fmla="*/ 405644 w 3082897"/>
              <a:gd name="connsiteY14" fmla="*/ 1703706 h 2758382"/>
              <a:gd name="connsiteX15" fmla="*/ 405644 w 3082897"/>
              <a:gd name="connsiteY15" fmla="*/ 2068786 h 2758382"/>
              <a:gd name="connsiteX16" fmla="*/ 243387 w 3082897"/>
              <a:gd name="connsiteY16" fmla="*/ 2068786 h 2758382"/>
              <a:gd name="connsiteX17" fmla="*/ 243387 w 3082897"/>
              <a:gd name="connsiteY17" fmla="*/ 1541449 h 2758382"/>
              <a:gd name="connsiteX18" fmla="*/ 1541449 w 3082897"/>
              <a:gd name="connsiteY18" fmla="*/ 243387 h 2758382"/>
              <a:gd name="connsiteX19" fmla="*/ 2839511 w 3082897"/>
              <a:gd name="connsiteY19" fmla="*/ 1541449 h 2758382"/>
              <a:gd name="connsiteX20" fmla="*/ 2839511 w 3082897"/>
              <a:gd name="connsiteY20" fmla="*/ 2068786 h 2758382"/>
              <a:gd name="connsiteX21" fmla="*/ 2677253 w 3082897"/>
              <a:gd name="connsiteY21" fmla="*/ 2068786 h 2758382"/>
              <a:gd name="connsiteX22" fmla="*/ 2677253 w 3082897"/>
              <a:gd name="connsiteY22" fmla="*/ 1703706 h 2758382"/>
              <a:gd name="connsiteX23" fmla="*/ 2514995 w 3082897"/>
              <a:gd name="connsiteY23" fmla="*/ 1541449 h 2758382"/>
              <a:gd name="connsiteX24" fmla="*/ 2271609 w 3082897"/>
              <a:gd name="connsiteY24" fmla="*/ 1541449 h 2758382"/>
              <a:gd name="connsiteX25" fmla="*/ 2109351 w 3082897"/>
              <a:gd name="connsiteY25" fmla="*/ 1703706 h 2758382"/>
              <a:gd name="connsiteX26" fmla="*/ 2109351 w 3082897"/>
              <a:gd name="connsiteY26" fmla="*/ 2596124 h 2758382"/>
              <a:gd name="connsiteX27" fmla="*/ 2271609 w 3082897"/>
              <a:gd name="connsiteY27" fmla="*/ 2758382 h 2758382"/>
              <a:gd name="connsiteX28" fmla="*/ 2514995 w 3082897"/>
              <a:gd name="connsiteY28" fmla="*/ 2758382 h 2758382"/>
              <a:gd name="connsiteX29" fmla="*/ 2677253 w 3082897"/>
              <a:gd name="connsiteY29" fmla="*/ 2596124 h 2758382"/>
              <a:gd name="connsiteX30" fmla="*/ 2677253 w 3082897"/>
              <a:gd name="connsiteY30" fmla="*/ 2231044 h 2758382"/>
              <a:gd name="connsiteX31" fmla="*/ 2839511 w 3082897"/>
              <a:gd name="connsiteY31" fmla="*/ 2231044 h 2758382"/>
              <a:gd name="connsiteX32" fmla="*/ 2839511 w 3082897"/>
              <a:gd name="connsiteY32" fmla="*/ 2271609 h 2758382"/>
              <a:gd name="connsiteX33" fmla="*/ 2961204 w 3082897"/>
              <a:gd name="connsiteY33" fmla="*/ 2393302 h 2758382"/>
              <a:gd name="connsiteX34" fmla="*/ 3082897 w 3082897"/>
              <a:gd name="connsiteY34" fmla="*/ 2271609 h 2758382"/>
              <a:gd name="connsiteX35" fmla="*/ 3082897 w 3082897"/>
              <a:gd name="connsiteY35" fmla="*/ 1541449 h 2758382"/>
              <a:gd name="connsiteX36" fmla="*/ 1541449 w 3082897"/>
              <a:gd name="connsiteY36" fmla="*/ 0 h 2758382"/>
              <a:gd name="connsiteX0" fmla="*/ 1541449 w 3082897"/>
              <a:gd name="connsiteY0" fmla="*/ 0 h 2758382"/>
              <a:gd name="connsiteX1" fmla="*/ 0 w 3082897"/>
              <a:gd name="connsiteY1" fmla="*/ 1541449 h 2758382"/>
              <a:gd name="connsiteX2" fmla="*/ 0 w 3082897"/>
              <a:gd name="connsiteY2" fmla="*/ 2271609 h 2758382"/>
              <a:gd name="connsiteX3" fmla="*/ 121693 w 3082897"/>
              <a:gd name="connsiteY3" fmla="*/ 2393302 h 2758382"/>
              <a:gd name="connsiteX4" fmla="*/ 243387 w 3082897"/>
              <a:gd name="connsiteY4" fmla="*/ 2271609 h 2758382"/>
              <a:gd name="connsiteX5" fmla="*/ 243387 w 3082897"/>
              <a:gd name="connsiteY5" fmla="*/ 2231044 h 2758382"/>
              <a:gd name="connsiteX6" fmla="*/ 405644 w 3082897"/>
              <a:gd name="connsiteY6" fmla="*/ 2231044 h 2758382"/>
              <a:gd name="connsiteX7" fmla="*/ 405644 w 3082897"/>
              <a:gd name="connsiteY7" fmla="*/ 2596124 h 2758382"/>
              <a:gd name="connsiteX8" fmla="*/ 567902 w 3082897"/>
              <a:gd name="connsiteY8" fmla="*/ 2758382 h 2758382"/>
              <a:gd name="connsiteX9" fmla="*/ 811289 w 3082897"/>
              <a:gd name="connsiteY9" fmla="*/ 2758382 h 2758382"/>
              <a:gd name="connsiteX10" fmla="*/ 757647 w 3082897"/>
              <a:gd name="connsiteY10" fmla="*/ 2570724 h 2758382"/>
              <a:gd name="connsiteX11" fmla="*/ 744947 w 3082897"/>
              <a:gd name="connsiteY11" fmla="*/ 1716406 h 2758382"/>
              <a:gd name="connsiteX12" fmla="*/ 582689 w 3082897"/>
              <a:gd name="connsiteY12" fmla="*/ 1541449 h 2758382"/>
              <a:gd name="connsiteX13" fmla="*/ 567902 w 3082897"/>
              <a:gd name="connsiteY13" fmla="*/ 1541449 h 2758382"/>
              <a:gd name="connsiteX14" fmla="*/ 405644 w 3082897"/>
              <a:gd name="connsiteY14" fmla="*/ 1703706 h 2758382"/>
              <a:gd name="connsiteX15" fmla="*/ 405644 w 3082897"/>
              <a:gd name="connsiteY15" fmla="*/ 2068786 h 2758382"/>
              <a:gd name="connsiteX16" fmla="*/ 243387 w 3082897"/>
              <a:gd name="connsiteY16" fmla="*/ 2068786 h 2758382"/>
              <a:gd name="connsiteX17" fmla="*/ 243387 w 3082897"/>
              <a:gd name="connsiteY17" fmla="*/ 1541449 h 2758382"/>
              <a:gd name="connsiteX18" fmla="*/ 1541449 w 3082897"/>
              <a:gd name="connsiteY18" fmla="*/ 243387 h 2758382"/>
              <a:gd name="connsiteX19" fmla="*/ 2839511 w 3082897"/>
              <a:gd name="connsiteY19" fmla="*/ 1541449 h 2758382"/>
              <a:gd name="connsiteX20" fmla="*/ 2839511 w 3082897"/>
              <a:gd name="connsiteY20" fmla="*/ 2068786 h 2758382"/>
              <a:gd name="connsiteX21" fmla="*/ 2677253 w 3082897"/>
              <a:gd name="connsiteY21" fmla="*/ 2068786 h 2758382"/>
              <a:gd name="connsiteX22" fmla="*/ 2677253 w 3082897"/>
              <a:gd name="connsiteY22" fmla="*/ 1703706 h 2758382"/>
              <a:gd name="connsiteX23" fmla="*/ 2514995 w 3082897"/>
              <a:gd name="connsiteY23" fmla="*/ 1541449 h 2758382"/>
              <a:gd name="connsiteX24" fmla="*/ 2271609 w 3082897"/>
              <a:gd name="connsiteY24" fmla="*/ 1541449 h 2758382"/>
              <a:gd name="connsiteX25" fmla="*/ 2109351 w 3082897"/>
              <a:gd name="connsiteY25" fmla="*/ 1703706 h 2758382"/>
              <a:gd name="connsiteX26" fmla="*/ 2109351 w 3082897"/>
              <a:gd name="connsiteY26" fmla="*/ 2596124 h 2758382"/>
              <a:gd name="connsiteX27" fmla="*/ 2271609 w 3082897"/>
              <a:gd name="connsiteY27" fmla="*/ 2758382 h 2758382"/>
              <a:gd name="connsiteX28" fmla="*/ 2514995 w 3082897"/>
              <a:gd name="connsiteY28" fmla="*/ 2758382 h 2758382"/>
              <a:gd name="connsiteX29" fmla="*/ 2677253 w 3082897"/>
              <a:gd name="connsiteY29" fmla="*/ 2596124 h 2758382"/>
              <a:gd name="connsiteX30" fmla="*/ 2677253 w 3082897"/>
              <a:gd name="connsiteY30" fmla="*/ 2231044 h 2758382"/>
              <a:gd name="connsiteX31" fmla="*/ 2839511 w 3082897"/>
              <a:gd name="connsiteY31" fmla="*/ 2231044 h 2758382"/>
              <a:gd name="connsiteX32" fmla="*/ 2839511 w 3082897"/>
              <a:gd name="connsiteY32" fmla="*/ 2271609 h 2758382"/>
              <a:gd name="connsiteX33" fmla="*/ 2961204 w 3082897"/>
              <a:gd name="connsiteY33" fmla="*/ 2393302 h 2758382"/>
              <a:gd name="connsiteX34" fmla="*/ 3082897 w 3082897"/>
              <a:gd name="connsiteY34" fmla="*/ 2271609 h 2758382"/>
              <a:gd name="connsiteX35" fmla="*/ 3082897 w 3082897"/>
              <a:gd name="connsiteY35" fmla="*/ 1541449 h 2758382"/>
              <a:gd name="connsiteX36" fmla="*/ 1541449 w 3082897"/>
              <a:gd name="connsiteY36" fmla="*/ 0 h 2758382"/>
              <a:gd name="connsiteX0" fmla="*/ 1541449 w 3082897"/>
              <a:gd name="connsiteY0" fmla="*/ 0 h 2758382"/>
              <a:gd name="connsiteX1" fmla="*/ 0 w 3082897"/>
              <a:gd name="connsiteY1" fmla="*/ 1541449 h 2758382"/>
              <a:gd name="connsiteX2" fmla="*/ 0 w 3082897"/>
              <a:gd name="connsiteY2" fmla="*/ 2271609 h 2758382"/>
              <a:gd name="connsiteX3" fmla="*/ 121693 w 3082897"/>
              <a:gd name="connsiteY3" fmla="*/ 2393302 h 2758382"/>
              <a:gd name="connsiteX4" fmla="*/ 243387 w 3082897"/>
              <a:gd name="connsiteY4" fmla="*/ 2271609 h 2758382"/>
              <a:gd name="connsiteX5" fmla="*/ 243387 w 3082897"/>
              <a:gd name="connsiteY5" fmla="*/ 2231044 h 2758382"/>
              <a:gd name="connsiteX6" fmla="*/ 405644 w 3082897"/>
              <a:gd name="connsiteY6" fmla="*/ 2231044 h 2758382"/>
              <a:gd name="connsiteX7" fmla="*/ 405644 w 3082897"/>
              <a:gd name="connsiteY7" fmla="*/ 2596124 h 2758382"/>
              <a:gd name="connsiteX8" fmla="*/ 567902 w 3082897"/>
              <a:gd name="connsiteY8" fmla="*/ 2758382 h 2758382"/>
              <a:gd name="connsiteX9" fmla="*/ 569989 w 3082897"/>
              <a:gd name="connsiteY9" fmla="*/ 2732982 h 2758382"/>
              <a:gd name="connsiteX10" fmla="*/ 757647 w 3082897"/>
              <a:gd name="connsiteY10" fmla="*/ 2570724 h 2758382"/>
              <a:gd name="connsiteX11" fmla="*/ 744947 w 3082897"/>
              <a:gd name="connsiteY11" fmla="*/ 1716406 h 2758382"/>
              <a:gd name="connsiteX12" fmla="*/ 582689 w 3082897"/>
              <a:gd name="connsiteY12" fmla="*/ 1541449 h 2758382"/>
              <a:gd name="connsiteX13" fmla="*/ 567902 w 3082897"/>
              <a:gd name="connsiteY13" fmla="*/ 1541449 h 2758382"/>
              <a:gd name="connsiteX14" fmla="*/ 405644 w 3082897"/>
              <a:gd name="connsiteY14" fmla="*/ 1703706 h 2758382"/>
              <a:gd name="connsiteX15" fmla="*/ 405644 w 3082897"/>
              <a:gd name="connsiteY15" fmla="*/ 2068786 h 2758382"/>
              <a:gd name="connsiteX16" fmla="*/ 243387 w 3082897"/>
              <a:gd name="connsiteY16" fmla="*/ 2068786 h 2758382"/>
              <a:gd name="connsiteX17" fmla="*/ 243387 w 3082897"/>
              <a:gd name="connsiteY17" fmla="*/ 1541449 h 2758382"/>
              <a:gd name="connsiteX18" fmla="*/ 1541449 w 3082897"/>
              <a:gd name="connsiteY18" fmla="*/ 243387 h 2758382"/>
              <a:gd name="connsiteX19" fmla="*/ 2839511 w 3082897"/>
              <a:gd name="connsiteY19" fmla="*/ 1541449 h 2758382"/>
              <a:gd name="connsiteX20" fmla="*/ 2839511 w 3082897"/>
              <a:gd name="connsiteY20" fmla="*/ 2068786 h 2758382"/>
              <a:gd name="connsiteX21" fmla="*/ 2677253 w 3082897"/>
              <a:gd name="connsiteY21" fmla="*/ 2068786 h 2758382"/>
              <a:gd name="connsiteX22" fmla="*/ 2677253 w 3082897"/>
              <a:gd name="connsiteY22" fmla="*/ 1703706 h 2758382"/>
              <a:gd name="connsiteX23" fmla="*/ 2514995 w 3082897"/>
              <a:gd name="connsiteY23" fmla="*/ 1541449 h 2758382"/>
              <a:gd name="connsiteX24" fmla="*/ 2271609 w 3082897"/>
              <a:gd name="connsiteY24" fmla="*/ 1541449 h 2758382"/>
              <a:gd name="connsiteX25" fmla="*/ 2109351 w 3082897"/>
              <a:gd name="connsiteY25" fmla="*/ 1703706 h 2758382"/>
              <a:gd name="connsiteX26" fmla="*/ 2109351 w 3082897"/>
              <a:gd name="connsiteY26" fmla="*/ 2596124 h 2758382"/>
              <a:gd name="connsiteX27" fmla="*/ 2271609 w 3082897"/>
              <a:gd name="connsiteY27" fmla="*/ 2758382 h 2758382"/>
              <a:gd name="connsiteX28" fmla="*/ 2514995 w 3082897"/>
              <a:gd name="connsiteY28" fmla="*/ 2758382 h 2758382"/>
              <a:gd name="connsiteX29" fmla="*/ 2677253 w 3082897"/>
              <a:gd name="connsiteY29" fmla="*/ 2596124 h 2758382"/>
              <a:gd name="connsiteX30" fmla="*/ 2677253 w 3082897"/>
              <a:gd name="connsiteY30" fmla="*/ 2231044 h 2758382"/>
              <a:gd name="connsiteX31" fmla="*/ 2839511 w 3082897"/>
              <a:gd name="connsiteY31" fmla="*/ 2231044 h 2758382"/>
              <a:gd name="connsiteX32" fmla="*/ 2839511 w 3082897"/>
              <a:gd name="connsiteY32" fmla="*/ 2271609 h 2758382"/>
              <a:gd name="connsiteX33" fmla="*/ 2961204 w 3082897"/>
              <a:gd name="connsiteY33" fmla="*/ 2393302 h 2758382"/>
              <a:gd name="connsiteX34" fmla="*/ 3082897 w 3082897"/>
              <a:gd name="connsiteY34" fmla="*/ 2271609 h 2758382"/>
              <a:gd name="connsiteX35" fmla="*/ 3082897 w 3082897"/>
              <a:gd name="connsiteY35" fmla="*/ 1541449 h 2758382"/>
              <a:gd name="connsiteX36" fmla="*/ 1541449 w 3082897"/>
              <a:gd name="connsiteY36" fmla="*/ 0 h 2758382"/>
              <a:gd name="connsiteX0" fmla="*/ 1541449 w 3082897"/>
              <a:gd name="connsiteY0" fmla="*/ 0 h 2758382"/>
              <a:gd name="connsiteX1" fmla="*/ 0 w 3082897"/>
              <a:gd name="connsiteY1" fmla="*/ 1541449 h 2758382"/>
              <a:gd name="connsiteX2" fmla="*/ 0 w 3082897"/>
              <a:gd name="connsiteY2" fmla="*/ 2271609 h 2758382"/>
              <a:gd name="connsiteX3" fmla="*/ 121693 w 3082897"/>
              <a:gd name="connsiteY3" fmla="*/ 2393302 h 2758382"/>
              <a:gd name="connsiteX4" fmla="*/ 243387 w 3082897"/>
              <a:gd name="connsiteY4" fmla="*/ 2271609 h 2758382"/>
              <a:gd name="connsiteX5" fmla="*/ 243387 w 3082897"/>
              <a:gd name="connsiteY5" fmla="*/ 2231044 h 2758382"/>
              <a:gd name="connsiteX6" fmla="*/ 405644 w 3082897"/>
              <a:gd name="connsiteY6" fmla="*/ 2231044 h 2758382"/>
              <a:gd name="connsiteX7" fmla="*/ 405644 w 3082897"/>
              <a:gd name="connsiteY7" fmla="*/ 2596124 h 2758382"/>
              <a:gd name="connsiteX8" fmla="*/ 567902 w 3082897"/>
              <a:gd name="connsiteY8" fmla="*/ 2758382 h 2758382"/>
              <a:gd name="connsiteX9" fmla="*/ 569989 w 3082897"/>
              <a:gd name="connsiteY9" fmla="*/ 2732982 h 2758382"/>
              <a:gd name="connsiteX10" fmla="*/ 757647 w 3082897"/>
              <a:gd name="connsiteY10" fmla="*/ 2570724 h 2758382"/>
              <a:gd name="connsiteX11" fmla="*/ 744947 w 3082897"/>
              <a:gd name="connsiteY11" fmla="*/ 1716406 h 2758382"/>
              <a:gd name="connsiteX12" fmla="*/ 582689 w 3082897"/>
              <a:gd name="connsiteY12" fmla="*/ 1541449 h 2758382"/>
              <a:gd name="connsiteX13" fmla="*/ 567902 w 3082897"/>
              <a:gd name="connsiteY13" fmla="*/ 1541449 h 2758382"/>
              <a:gd name="connsiteX14" fmla="*/ 405644 w 3082897"/>
              <a:gd name="connsiteY14" fmla="*/ 1703706 h 2758382"/>
              <a:gd name="connsiteX15" fmla="*/ 405644 w 3082897"/>
              <a:gd name="connsiteY15" fmla="*/ 2068786 h 2758382"/>
              <a:gd name="connsiteX16" fmla="*/ 243387 w 3082897"/>
              <a:gd name="connsiteY16" fmla="*/ 2068786 h 2758382"/>
              <a:gd name="connsiteX17" fmla="*/ 243387 w 3082897"/>
              <a:gd name="connsiteY17" fmla="*/ 1541449 h 2758382"/>
              <a:gd name="connsiteX18" fmla="*/ 1541449 w 3082897"/>
              <a:gd name="connsiteY18" fmla="*/ 243387 h 2758382"/>
              <a:gd name="connsiteX19" fmla="*/ 2839511 w 3082897"/>
              <a:gd name="connsiteY19" fmla="*/ 1541449 h 2758382"/>
              <a:gd name="connsiteX20" fmla="*/ 2839511 w 3082897"/>
              <a:gd name="connsiteY20" fmla="*/ 2068786 h 2758382"/>
              <a:gd name="connsiteX21" fmla="*/ 2677253 w 3082897"/>
              <a:gd name="connsiteY21" fmla="*/ 2068786 h 2758382"/>
              <a:gd name="connsiteX22" fmla="*/ 2677253 w 3082897"/>
              <a:gd name="connsiteY22" fmla="*/ 1703706 h 2758382"/>
              <a:gd name="connsiteX23" fmla="*/ 2514995 w 3082897"/>
              <a:gd name="connsiteY23" fmla="*/ 1541449 h 2758382"/>
              <a:gd name="connsiteX24" fmla="*/ 2538309 w 3082897"/>
              <a:gd name="connsiteY24" fmla="*/ 1541449 h 2758382"/>
              <a:gd name="connsiteX25" fmla="*/ 2109351 w 3082897"/>
              <a:gd name="connsiteY25" fmla="*/ 1703706 h 2758382"/>
              <a:gd name="connsiteX26" fmla="*/ 2109351 w 3082897"/>
              <a:gd name="connsiteY26" fmla="*/ 2596124 h 2758382"/>
              <a:gd name="connsiteX27" fmla="*/ 2271609 w 3082897"/>
              <a:gd name="connsiteY27" fmla="*/ 2758382 h 2758382"/>
              <a:gd name="connsiteX28" fmla="*/ 2514995 w 3082897"/>
              <a:gd name="connsiteY28" fmla="*/ 2758382 h 2758382"/>
              <a:gd name="connsiteX29" fmla="*/ 2677253 w 3082897"/>
              <a:gd name="connsiteY29" fmla="*/ 2596124 h 2758382"/>
              <a:gd name="connsiteX30" fmla="*/ 2677253 w 3082897"/>
              <a:gd name="connsiteY30" fmla="*/ 2231044 h 2758382"/>
              <a:gd name="connsiteX31" fmla="*/ 2839511 w 3082897"/>
              <a:gd name="connsiteY31" fmla="*/ 2231044 h 2758382"/>
              <a:gd name="connsiteX32" fmla="*/ 2839511 w 3082897"/>
              <a:gd name="connsiteY32" fmla="*/ 2271609 h 2758382"/>
              <a:gd name="connsiteX33" fmla="*/ 2961204 w 3082897"/>
              <a:gd name="connsiteY33" fmla="*/ 2393302 h 2758382"/>
              <a:gd name="connsiteX34" fmla="*/ 3082897 w 3082897"/>
              <a:gd name="connsiteY34" fmla="*/ 2271609 h 2758382"/>
              <a:gd name="connsiteX35" fmla="*/ 3082897 w 3082897"/>
              <a:gd name="connsiteY35" fmla="*/ 1541449 h 2758382"/>
              <a:gd name="connsiteX36" fmla="*/ 1541449 w 3082897"/>
              <a:gd name="connsiteY36" fmla="*/ 0 h 2758382"/>
              <a:gd name="connsiteX0" fmla="*/ 1541449 w 3082897"/>
              <a:gd name="connsiteY0" fmla="*/ 0 h 2758382"/>
              <a:gd name="connsiteX1" fmla="*/ 0 w 3082897"/>
              <a:gd name="connsiteY1" fmla="*/ 1541449 h 2758382"/>
              <a:gd name="connsiteX2" fmla="*/ 0 w 3082897"/>
              <a:gd name="connsiteY2" fmla="*/ 2271609 h 2758382"/>
              <a:gd name="connsiteX3" fmla="*/ 121693 w 3082897"/>
              <a:gd name="connsiteY3" fmla="*/ 2393302 h 2758382"/>
              <a:gd name="connsiteX4" fmla="*/ 243387 w 3082897"/>
              <a:gd name="connsiteY4" fmla="*/ 2271609 h 2758382"/>
              <a:gd name="connsiteX5" fmla="*/ 243387 w 3082897"/>
              <a:gd name="connsiteY5" fmla="*/ 2231044 h 2758382"/>
              <a:gd name="connsiteX6" fmla="*/ 405644 w 3082897"/>
              <a:gd name="connsiteY6" fmla="*/ 2231044 h 2758382"/>
              <a:gd name="connsiteX7" fmla="*/ 405644 w 3082897"/>
              <a:gd name="connsiteY7" fmla="*/ 2596124 h 2758382"/>
              <a:gd name="connsiteX8" fmla="*/ 567902 w 3082897"/>
              <a:gd name="connsiteY8" fmla="*/ 2758382 h 2758382"/>
              <a:gd name="connsiteX9" fmla="*/ 569989 w 3082897"/>
              <a:gd name="connsiteY9" fmla="*/ 2732982 h 2758382"/>
              <a:gd name="connsiteX10" fmla="*/ 757647 w 3082897"/>
              <a:gd name="connsiteY10" fmla="*/ 2570724 h 2758382"/>
              <a:gd name="connsiteX11" fmla="*/ 744947 w 3082897"/>
              <a:gd name="connsiteY11" fmla="*/ 1716406 h 2758382"/>
              <a:gd name="connsiteX12" fmla="*/ 582689 w 3082897"/>
              <a:gd name="connsiteY12" fmla="*/ 1541449 h 2758382"/>
              <a:gd name="connsiteX13" fmla="*/ 567902 w 3082897"/>
              <a:gd name="connsiteY13" fmla="*/ 1541449 h 2758382"/>
              <a:gd name="connsiteX14" fmla="*/ 405644 w 3082897"/>
              <a:gd name="connsiteY14" fmla="*/ 1703706 h 2758382"/>
              <a:gd name="connsiteX15" fmla="*/ 405644 w 3082897"/>
              <a:gd name="connsiteY15" fmla="*/ 2068786 h 2758382"/>
              <a:gd name="connsiteX16" fmla="*/ 243387 w 3082897"/>
              <a:gd name="connsiteY16" fmla="*/ 2068786 h 2758382"/>
              <a:gd name="connsiteX17" fmla="*/ 243387 w 3082897"/>
              <a:gd name="connsiteY17" fmla="*/ 1541449 h 2758382"/>
              <a:gd name="connsiteX18" fmla="*/ 1541449 w 3082897"/>
              <a:gd name="connsiteY18" fmla="*/ 243387 h 2758382"/>
              <a:gd name="connsiteX19" fmla="*/ 2839511 w 3082897"/>
              <a:gd name="connsiteY19" fmla="*/ 1541449 h 2758382"/>
              <a:gd name="connsiteX20" fmla="*/ 2839511 w 3082897"/>
              <a:gd name="connsiteY20" fmla="*/ 2068786 h 2758382"/>
              <a:gd name="connsiteX21" fmla="*/ 2677253 w 3082897"/>
              <a:gd name="connsiteY21" fmla="*/ 2068786 h 2758382"/>
              <a:gd name="connsiteX22" fmla="*/ 2677253 w 3082897"/>
              <a:gd name="connsiteY22" fmla="*/ 1703706 h 2758382"/>
              <a:gd name="connsiteX23" fmla="*/ 2514995 w 3082897"/>
              <a:gd name="connsiteY23" fmla="*/ 1541449 h 2758382"/>
              <a:gd name="connsiteX24" fmla="*/ 2538309 w 3082897"/>
              <a:gd name="connsiteY24" fmla="*/ 1541449 h 2758382"/>
              <a:gd name="connsiteX25" fmla="*/ 2337951 w 3082897"/>
              <a:gd name="connsiteY25" fmla="*/ 1779906 h 2758382"/>
              <a:gd name="connsiteX26" fmla="*/ 2109351 w 3082897"/>
              <a:gd name="connsiteY26" fmla="*/ 2596124 h 2758382"/>
              <a:gd name="connsiteX27" fmla="*/ 2271609 w 3082897"/>
              <a:gd name="connsiteY27" fmla="*/ 2758382 h 2758382"/>
              <a:gd name="connsiteX28" fmla="*/ 2514995 w 3082897"/>
              <a:gd name="connsiteY28" fmla="*/ 2758382 h 2758382"/>
              <a:gd name="connsiteX29" fmla="*/ 2677253 w 3082897"/>
              <a:gd name="connsiteY29" fmla="*/ 2596124 h 2758382"/>
              <a:gd name="connsiteX30" fmla="*/ 2677253 w 3082897"/>
              <a:gd name="connsiteY30" fmla="*/ 2231044 h 2758382"/>
              <a:gd name="connsiteX31" fmla="*/ 2839511 w 3082897"/>
              <a:gd name="connsiteY31" fmla="*/ 2231044 h 2758382"/>
              <a:gd name="connsiteX32" fmla="*/ 2839511 w 3082897"/>
              <a:gd name="connsiteY32" fmla="*/ 2271609 h 2758382"/>
              <a:gd name="connsiteX33" fmla="*/ 2961204 w 3082897"/>
              <a:gd name="connsiteY33" fmla="*/ 2393302 h 2758382"/>
              <a:gd name="connsiteX34" fmla="*/ 3082897 w 3082897"/>
              <a:gd name="connsiteY34" fmla="*/ 2271609 h 2758382"/>
              <a:gd name="connsiteX35" fmla="*/ 3082897 w 3082897"/>
              <a:gd name="connsiteY35" fmla="*/ 1541449 h 2758382"/>
              <a:gd name="connsiteX36" fmla="*/ 1541449 w 3082897"/>
              <a:gd name="connsiteY36" fmla="*/ 0 h 2758382"/>
              <a:gd name="connsiteX0" fmla="*/ 1541449 w 3082897"/>
              <a:gd name="connsiteY0" fmla="*/ 0 h 2758382"/>
              <a:gd name="connsiteX1" fmla="*/ 0 w 3082897"/>
              <a:gd name="connsiteY1" fmla="*/ 1541449 h 2758382"/>
              <a:gd name="connsiteX2" fmla="*/ 0 w 3082897"/>
              <a:gd name="connsiteY2" fmla="*/ 2271609 h 2758382"/>
              <a:gd name="connsiteX3" fmla="*/ 121693 w 3082897"/>
              <a:gd name="connsiteY3" fmla="*/ 2393302 h 2758382"/>
              <a:gd name="connsiteX4" fmla="*/ 243387 w 3082897"/>
              <a:gd name="connsiteY4" fmla="*/ 2271609 h 2758382"/>
              <a:gd name="connsiteX5" fmla="*/ 243387 w 3082897"/>
              <a:gd name="connsiteY5" fmla="*/ 2231044 h 2758382"/>
              <a:gd name="connsiteX6" fmla="*/ 405644 w 3082897"/>
              <a:gd name="connsiteY6" fmla="*/ 2231044 h 2758382"/>
              <a:gd name="connsiteX7" fmla="*/ 405644 w 3082897"/>
              <a:gd name="connsiteY7" fmla="*/ 2596124 h 2758382"/>
              <a:gd name="connsiteX8" fmla="*/ 567902 w 3082897"/>
              <a:gd name="connsiteY8" fmla="*/ 2758382 h 2758382"/>
              <a:gd name="connsiteX9" fmla="*/ 569989 w 3082897"/>
              <a:gd name="connsiteY9" fmla="*/ 2732982 h 2758382"/>
              <a:gd name="connsiteX10" fmla="*/ 757647 w 3082897"/>
              <a:gd name="connsiteY10" fmla="*/ 2570724 h 2758382"/>
              <a:gd name="connsiteX11" fmla="*/ 744947 w 3082897"/>
              <a:gd name="connsiteY11" fmla="*/ 1716406 h 2758382"/>
              <a:gd name="connsiteX12" fmla="*/ 582689 w 3082897"/>
              <a:gd name="connsiteY12" fmla="*/ 1541449 h 2758382"/>
              <a:gd name="connsiteX13" fmla="*/ 567902 w 3082897"/>
              <a:gd name="connsiteY13" fmla="*/ 1541449 h 2758382"/>
              <a:gd name="connsiteX14" fmla="*/ 405644 w 3082897"/>
              <a:gd name="connsiteY14" fmla="*/ 1703706 h 2758382"/>
              <a:gd name="connsiteX15" fmla="*/ 405644 w 3082897"/>
              <a:gd name="connsiteY15" fmla="*/ 2068786 h 2758382"/>
              <a:gd name="connsiteX16" fmla="*/ 243387 w 3082897"/>
              <a:gd name="connsiteY16" fmla="*/ 2068786 h 2758382"/>
              <a:gd name="connsiteX17" fmla="*/ 243387 w 3082897"/>
              <a:gd name="connsiteY17" fmla="*/ 1541449 h 2758382"/>
              <a:gd name="connsiteX18" fmla="*/ 1541449 w 3082897"/>
              <a:gd name="connsiteY18" fmla="*/ 243387 h 2758382"/>
              <a:gd name="connsiteX19" fmla="*/ 2839511 w 3082897"/>
              <a:gd name="connsiteY19" fmla="*/ 1541449 h 2758382"/>
              <a:gd name="connsiteX20" fmla="*/ 2839511 w 3082897"/>
              <a:gd name="connsiteY20" fmla="*/ 2068786 h 2758382"/>
              <a:gd name="connsiteX21" fmla="*/ 2677253 w 3082897"/>
              <a:gd name="connsiteY21" fmla="*/ 2068786 h 2758382"/>
              <a:gd name="connsiteX22" fmla="*/ 2677253 w 3082897"/>
              <a:gd name="connsiteY22" fmla="*/ 1703706 h 2758382"/>
              <a:gd name="connsiteX23" fmla="*/ 2514995 w 3082897"/>
              <a:gd name="connsiteY23" fmla="*/ 1541449 h 2758382"/>
              <a:gd name="connsiteX24" fmla="*/ 2538309 w 3082897"/>
              <a:gd name="connsiteY24" fmla="*/ 1541449 h 2758382"/>
              <a:gd name="connsiteX25" fmla="*/ 2337951 w 3082897"/>
              <a:gd name="connsiteY25" fmla="*/ 1779906 h 2758382"/>
              <a:gd name="connsiteX26" fmla="*/ 2363351 w 3082897"/>
              <a:gd name="connsiteY26" fmla="*/ 2621524 h 2758382"/>
              <a:gd name="connsiteX27" fmla="*/ 2271609 w 3082897"/>
              <a:gd name="connsiteY27" fmla="*/ 2758382 h 2758382"/>
              <a:gd name="connsiteX28" fmla="*/ 2514995 w 3082897"/>
              <a:gd name="connsiteY28" fmla="*/ 2758382 h 2758382"/>
              <a:gd name="connsiteX29" fmla="*/ 2677253 w 3082897"/>
              <a:gd name="connsiteY29" fmla="*/ 2596124 h 2758382"/>
              <a:gd name="connsiteX30" fmla="*/ 2677253 w 3082897"/>
              <a:gd name="connsiteY30" fmla="*/ 2231044 h 2758382"/>
              <a:gd name="connsiteX31" fmla="*/ 2839511 w 3082897"/>
              <a:gd name="connsiteY31" fmla="*/ 2231044 h 2758382"/>
              <a:gd name="connsiteX32" fmla="*/ 2839511 w 3082897"/>
              <a:gd name="connsiteY32" fmla="*/ 2271609 h 2758382"/>
              <a:gd name="connsiteX33" fmla="*/ 2961204 w 3082897"/>
              <a:gd name="connsiteY33" fmla="*/ 2393302 h 2758382"/>
              <a:gd name="connsiteX34" fmla="*/ 3082897 w 3082897"/>
              <a:gd name="connsiteY34" fmla="*/ 2271609 h 2758382"/>
              <a:gd name="connsiteX35" fmla="*/ 3082897 w 3082897"/>
              <a:gd name="connsiteY35" fmla="*/ 1541449 h 2758382"/>
              <a:gd name="connsiteX36" fmla="*/ 1541449 w 3082897"/>
              <a:gd name="connsiteY36" fmla="*/ 0 h 2758382"/>
              <a:gd name="connsiteX0" fmla="*/ 1541449 w 3082897"/>
              <a:gd name="connsiteY0" fmla="*/ 0 h 2758382"/>
              <a:gd name="connsiteX1" fmla="*/ 0 w 3082897"/>
              <a:gd name="connsiteY1" fmla="*/ 1541449 h 2758382"/>
              <a:gd name="connsiteX2" fmla="*/ 0 w 3082897"/>
              <a:gd name="connsiteY2" fmla="*/ 2271609 h 2758382"/>
              <a:gd name="connsiteX3" fmla="*/ 121693 w 3082897"/>
              <a:gd name="connsiteY3" fmla="*/ 2393302 h 2758382"/>
              <a:gd name="connsiteX4" fmla="*/ 243387 w 3082897"/>
              <a:gd name="connsiteY4" fmla="*/ 2271609 h 2758382"/>
              <a:gd name="connsiteX5" fmla="*/ 243387 w 3082897"/>
              <a:gd name="connsiteY5" fmla="*/ 2231044 h 2758382"/>
              <a:gd name="connsiteX6" fmla="*/ 405644 w 3082897"/>
              <a:gd name="connsiteY6" fmla="*/ 2231044 h 2758382"/>
              <a:gd name="connsiteX7" fmla="*/ 405644 w 3082897"/>
              <a:gd name="connsiteY7" fmla="*/ 2596124 h 2758382"/>
              <a:gd name="connsiteX8" fmla="*/ 567902 w 3082897"/>
              <a:gd name="connsiteY8" fmla="*/ 2758382 h 2758382"/>
              <a:gd name="connsiteX9" fmla="*/ 569989 w 3082897"/>
              <a:gd name="connsiteY9" fmla="*/ 2732982 h 2758382"/>
              <a:gd name="connsiteX10" fmla="*/ 757647 w 3082897"/>
              <a:gd name="connsiteY10" fmla="*/ 2570724 h 2758382"/>
              <a:gd name="connsiteX11" fmla="*/ 744947 w 3082897"/>
              <a:gd name="connsiteY11" fmla="*/ 1716406 h 2758382"/>
              <a:gd name="connsiteX12" fmla="*/ 582689 w 3082897"/>
              <a:gd name="connsiteY12" fmla="*/ 1541449 h 2758382"/>
              <a:gd name="connsiteX13" fmla="*/ 567902 w 3082897"/>
              <a:gd name="connsiteY13" fmla="*/ 1541449 h 2758382"/>
              <a:gd name="connsiteX14" fmla="*/ 405644 w 3082897"/>
              <a:gd name="connsiteY14" fmla="*/ 1703706 h 2758382"/>
              <a:gd name="connsiteX15" fmla="*/ 405644 w 3082897"/>
              <a:gd name="connsiteY15" fmla="*/ 2068786 h 2758382"/>
              <a:gd name="connsiteX16" fmla="*/ 243387 w 3082897"/>
              <a:gd name="connsiteY16" fmla="*/ 2068786 h 2758382"/>
              <a:gd name="connsiteX17" fmla="*/ 243387 w 3082897"/>
              <a:gd name="connsiteY17" fmla="*/ 1541449 h 2758382"/>
              <a:gd name="connsiteX18" fmla="*/ 1541449 w 3082897"/>
              <a:gd name="connsiteY18" fmla="*/ 243387 h 2758382"/>
              <a:gd name="connsiteX19" fmla="*/ 2839511 w 3082897"/>
              <a:gd name="connsiteY19" fmla="*/ 1541449 h 2758382"/>
              <a:gd name="connsiteX20" fmla="*/ 2839511 w 3082897"/>
              <a:gd name="connsiteY20" fmla="*/ 2068786 h 2758382"/>
              <a:gd name="connsiteX21" fmla="*/ 2677253 w 3082897"/>
              <a:gd name="connsiteY21" fmla="*/ 2068786 h 2758382"/>
              <a:gd name="connsiteX22" fmla="*/ 2677253 w 3082897"/>
              <a:gd name="connsiteY22" fmla="*/ 1703706 h 2758382"/>
              <a:gd name="connsiteX23" fmla="*/ 2514995 w 3082897"/>
              <a:gd name="connsiteY23" fmla="*/ 1541449 h 2758382"/>
              <a:gd name="connsiteX24" fmla="*/ 2538309 w 3082897"/>
              <a:gd name="connsiteY24" fmla="*/ 1541449 h 2758382"/>
              <a:gd name="connsiteX25" fmla="*/ 2337951 w 3082897"/>
              <a:gd name="connsiteY25" fmla="*/ 1779906 h 2758382"/>
              <a:gd name="connsiteX26" fmla="*/ 2363351 w 3082897"/>
              <a:gd name="connsiteY26" fmla="*/ 2621524 h 2758382"/>
              <a:gd name="connsiteX27" fmla="*/ 2563709 w 3082897"/>
              <a:gd name="connsiteY27" fmla="*/ 2745682 h 2758382"/>
              <a:gd name="connsiteX28" fmla="*/ 2514995 w 3082897"/>
              <a:gd name="connsiteY28" fmla="*/ 2758382 h 2758382"/>
              <a:gd name="connsiteX29" fmla="*/ 2677253 w 3082897"/>
              <a:gd name="connsiteY29" fmla="*/ 2596124 h 2758382"/>
              <a:gd name="connsiteX30" fmla="*/ 2677253 w 3082897"/>
              <a:gd name="connsiteY30" fmla="*/ 2231044 h 2758382"/>
              <a:gd name="connsiteX31" fmla="*/ 2839511 w 3082897"/>
              <a:gd name="connsiteY31" fmla="*/ 2231044 h 2758382"/>
              <a:gd name="connsiteX32" fmla="*/ 2839511 w 3082897"/>
              <a:gd name="connsiteY32" fmla="*/ 2271609 h 2758382"/>
              <a:gd name="connsiteX33" fmla="*/ 2961204 w 3082897"/>
              <a:gd name="connsiteY33" fmla="*/ 2393302 h 2758382"/>
              <a:gd name="connsiteX34" fmla="*/ 3082897 w 3082897"/>
              <a:gd name="connsiteY34" fmla="*/ 2271609 h 2758382"/>
              <a:gd name="connsiteX35" fmla="*/ 3082897 w 3082897"/>
              <a:gd name="connsiteY35" fmla="*/ 1541449 h 2758382"/>
              <a:gd name="connsiteX36" fmla="*/ 1541449 w 3082897"/>
              <a:gd name="connsiteY36" fmla="*/ 0 h 2758382"/>
              <a:gd name="connsiteX0" fmla="*/ 1541449 w 3082897"/>
              <a:gd name="connsiteY0" fmla="*/ 0 h 2758382"/>
              <a:gd name="connsiteX1" fmla="*/ 0 w 3082897"/>
              <a:gd name="connsiteY1" fmla="*/ 1541449 h 2758382"/>
              <a:gd name="connsiteX2" fmla="*/ 0 w 3082897"/>
              <a:gd name="connsiteY2" fmla="*/ 2271609 h 2758382"/>
              <a:gd name="connsiteX3" fmla="*/ 121693 w 3082897"/>
              <a:gd name="connsiteY3" fmla="*/ 2393302 h 2758382"/>
              <a:gd name="connsiteX4" fmla="*/ 243387 w 3082897"/>
              <a:gd name="connsiteY4" fmla="*/ 2271609 h 2758382"/>
              <a:gd name="connsiteX5" fmla="*/ 243387 w 3082897"/>
              <a:gd name="connsiteY5" fmla="*/ 2231044 h 2758382"/>
              <a:gd name="connsiteX6" fmla="*/ 405644 w 3082897"/>
              <a:gd name="connsiteY6" fmla="*/ 2231044 h 2758382"/>
              <a:gd name="connsiteX7" fmla="*/ 405644 w 3082897"/>
              <a:gd name="connsiteY7" fmla="*/ 2596124 h 2758382"/>
              <a:gd name="connsiteX8" fmla="*/ 567902 w 3082897"/>
              <a:gd name="connsiteY8" fmla="*/ 2758382 h 2758382"/>
              <a:gd name="connsiteX9" fmla="*/ 569989 w 3082897"/>
              <a:gd name="connsiteY9" fmla="*/ 2732982 h 2758382"/>
              <a:gd name="connsiteX10" fmla="*/ 757647 w 3082897"/>
              <a:gd name="connsiteY10" fmla="*/ 2570724 h 2758382"/>
              <a:gd name="connsiteX11" fmla="*/ 744947 w 3082897"/>
              <a:gd name="connsiteY11" fmla="*/ 1716406 h 2758382"/>
              <a:gd name="connsiteX12" fmla="*/ 582689 w 3082897"/>
              <a:gd name="connsiteY12" fmla="*/ 1541449 h 2758382"/>
              <a:gd name="connsiteX13" fmla="*/ 567902 w 3082897"/>
              <a:gd name="connsiteY13" fmla="*/ 1541449 h 2758382"/>
              <a:gd name="connsiteX14" fmla="*/ 405644 w 3082897"/>
              <a:gd name="connsiteY14" fmla="*/ 1703706 h 2758382"/>
              <a:gd name="connsiteX15" fmla="*/ 405644 w 3082897"/>
              <a:gd name="connsiteY15" fmla="*/ 2068786 h 2758382"/>
              <a:gd name="connsiteX16" fmla="*/ 243387 w 3082897"/>
              <a:gd name="connsiteY16" fmla="*/ 2068786 h 2758382"/>
              <a:gd name="connsiteX17" fmla="*/ 243387 w 3082897"/>
              <a:gd name="connsiteY17" fmla="*/ 1541449 h 2758382"/>
              <a:gd name="connsiteX18" fmla="*/ 1541449 w 3082897"/>
              <a:gd name="connsiteY18" fmla="*/ 662487 h 2758382"/>
              <a:gd name="connsiteX19" fmla="*/ 2839511 w 3082897"/>
              <a:gd name="connsiteY19" fmla="*/ 1541449 h 2758382"/>
              <a:gd name="connsiteX20" fmla="*/ 2839511 w 3082897"/>
              <a:gd name="connsiteY20" fmla="*/ 2068786 h 2758382"/>
              <a:gd name="connsiteX21" fmla="*/ 2677253 w 3082897"/>
              <a:gd name="connsiteY21" fmla="*/ 2068786 h 2758382"/>
              <a:gd name="connsiteX22" fmla="*/ 2677253 w 3082897"/>
              <a:gd name="connsiteY22" fmla="*/ 1703706 h 2758382"/>
              <a:gd name="connsiteX23" fmla="*/ 2514995 w 3082897"/>
              <a:gd name="connsiteY23" fmla="*/ 1541449 h 2758382"/>
              <a:gd name="connsiteX24" fmla="*/ 2538309 w 3082897"/>
              <a:gd name="connsiteY24" fmla="*/ 1541449 h 2758382"/>
              <a:gd name="connsiteX25" fmla="*/ 2337951 w 3082897"/>
              <a:gd name="connsiteY25" fmla="*/ 1779906 h 2758382"/>
              <a:gd name="connsiteX26" fmla="*/ 2363351 w 3082897"/>
              <a:gd name="connsiteY26" fmla="*/ 2621524 h 2758382"/>
              <a:gd name="connsiteX27" fmla="*/ 2563709 w 3082897"/>
              <a:gd name="connsiteY27" fmla="*/ 2745682 h 2758382"/>
              <a:gd name="connsiteX28" fmla="*/ 2514995 w 3082897"/>
              <a:gd name="connsiteY28" fmla="*/ 2758382 h 2758382"/>
              <a:gd name="connsiteX29" fmla="*/ 2677253 w 3082897"/>
              <a:gd name="connsiteY29" fmla="*/ 2596124 h 2758382"/>
              <a:gd name="connsiteX30" fmla="*/ 2677253 w 3082897"/>
              <a:gd name="connsiteY30" fmla="*/ 2231044 h 2758382"/>
              <a:gd name="connsiteX31" fmla="*/ 2839511 w 3082897"/>
              <a:gd name="connsiteY31" fmla="*/ 2231044 h 2758382"/>
              <a:gd name="connsiteX32" fmla="*/ 2839511 w 3082897"/>
              <a:gd name="connsiteY32" fmla="*/ 2271609 h 2758382"/>
              <a:gd name="connsiteX33" fmla="*/ 2961204 w 3082897"/>
              <a:gd name="connsiteY33" fmla="*/ 2393302 h 2758382"/>
              <a:gd name="connsiteX34" fmla="*/ 3082897 w 3082897"/>
              <a:gd name="connsiteY34" fmla="*/ 2271609 h 2758382"/>
              <a:gd name="connsiteX35" fmla="*/ 3082897 w 3082897"/>
              <a:gd name="connsiteY35" fmla="*/ 1541449 h 2758382"/>
              <a:gd name="connsiteX36" fmla="*/ 1541449 w 3082897"/>
              <a:gd name="connsiteY36" fmla="*/ 0 h 2758382"/>
              <a:gd name="connsiteX0" fmla="*/ 1554149 w 3082897"/>
              <a:gd name="connsiteY0" fmla="*/ 0 h 2301182"/>
              <a:gd name="connsiteX1" fmla="*/ 0 w 3082897"/>
              <a:gd name="connsiteY1" fmla="*/ 1084249 h 2301182"/>
              <a:gd name="connsiteX2" fmla="*/ 0 w 3082897"/>
              <a:gd name="connsiteY2" fmla="*/ 1814409 h 2301182"/>
              <a:gd name="connsiteX3" fmla="*/ 121693 w 3082897"/>
              <a:gd name="connsiteY3" fmla="*/ 1936102 h 2301182"/>
              <a:gd name="connsiteX4" fmla="*/ 243387 w 3082897"/>
              <a:gd name="connsiteY4" fmla="*/ 1814409 h 2301182"/>
              <a:gd name="connsiteX5" fmla="*/ 243387 w 3082897"/>
              <a:gd name="connsiteY5" fmla="*/ 1773844 h 2301182"/>
              <a:gd name="connsiteX6" fmla="*/ 405644 w 3082897"/>
              <a:gd name="connsiteY6" fmla="*/ 1773844 h 2301182"/>
              <a:gd name="connsiteX7" fmla="*/ 405644 w 3082897"/>
              <a:gd name="connsiteY7" fmla="*/ 2138924 h 2301182"/>
              <a:gd name="connsiteX8" fmla="*/ 567902 w 3082897"/>
              <a:gd name="connsiteY8" fmla="*/ 2301182 h 2301182"/>
              <a:gd name="connsiteX9" fmla="*/ 569989 w 3082897"/>
              <a:gd name="connsiteY9" fmla="*/ 2275782 h 2301182"/>
              <a:gd name="connsiteX10" fmla="*/ 757647 w 3082897"/>
              <a:gd name="connsiteY10" fmla="*/ 2113524 h 2301182"/>
              <a:gd name="connsiteX11" fmla="*/ 744947 w 3082897"/>
              <a:gd name="connsiteY11" fmla="*/ 1259206 h 2301182"/>
              <a:gd name="connsiteX12" fmla="*/ 582689 w 3082897"/>
              <a:gd name="connsiteY12" fmla="*/ 1084249 h 2301182"/>
              <a:gd name="connsiteX13" fmla="*/ 567902 w 3082897"/>
              <a:gd name="connsiteY13" fmla="*/ 1084249 h 2301182"/>
              <a:gd name="connsiteX14" fmla="*/ 405644 w 3082897"/>
              <a:gd name="connsiteY14" fmla="*/ 1246506 h 2301182"/>
              <a:gd name="connsiteX15" fmla="*/ 405644 w 3082897"/>
              <a:gd name="connsiteY15" fmla="*/ 1611586 h 2301182"/>
              <a:gd name="connsiteX16" fmla="*/ 243387 w 3082897"/>
              <a:gd name="connsiteY16" fmla="*/ 1611586 h 2301182"/>
              <a:gd name="connsiteX17" fmla="*/ 243387 w 3082897"/>
              <a:gd name="connsiteY17" fmla="*/ 1084249 h 2301182"/>
              <a:gd name="connsiteX18" fmla="*/ 1541449 w 3082897"/>
              <a:gd name="connsiteY18" fmla="*/ 205287 h 2301182"/>
              <a:gd name="connsiteX19" fmla="*/ 2839511 w 3082897"/>
              <a:gd name="connsiteY19" fmla="*/ 1084249 h 2301182"/>
              <a:gd name="connsiteX20" fmla="*/ 2839511 w 3082897"/>
              <a:gd name="connsiteY20" fmla="*/ 1611586 h 2301182"/>
              <a:gd name="connsiteX21" fmla="*/ 2677253 w 3082897"/>
              <a:gd name="connsiteY21" fmla="*/ 1611586 h 2301182"/>
              <a:gd name="connsiteX22" fmla="*/ 2677253 w 3082897"/>
              <a:gd name="connsiteY22" fmla="*/ 1246506 h 2301182"/>
              <a:gd name="connsiteX23" fmla="*/ 2514995 w 3082897"/>
              <a:gd name="connsiteY23" fmla="*/ 1084249 h 2301182"/>
              <a:gd name="connsiteX24" fmla="*/ 2538309 w 3082897"/>
              <a:gd name="connsiteY24" fmla="*/ 1084249 h 2301182"/>
              <a:gd name="connsiteX25" fmla="*/ 2337951 w 3082897"/>
              <a:gd name="connsiteY25" fmla="*/ 1322706 h 2301182"/>
              <a:gd name="connsiteX26" fmla="*/ 2363351 w 3082897"/>
              <a:gd name="connsiteY26" fmla="*/ 2164324 h 2301182"/>
              <a:gd name="connsiteX27" fmla="*/ 2563709 w 3082897"/>
              <a:gd name="connsiteY27" fmla="*/ 2288482 h 2301182"/>
              <a:gd name="connsiteX28" fmla="*/ 2514995 w 3082897"/>
              <a:gd name="connsiteY28" fmla="*/ 2301182 h 2301182"/>
              <a:gd name="connsiteX29" fmla="*/ 2677253 w 3082897"/>
              <a:gd name="connsiteY29" fmla="*/ 2138924 h 2301182"/>
              <a:gd name="connsiteX30" fmla="*/ 2677253 w 3082897"/>
              <a:gd name="connsiteY30" fmla="*/ 1773844 h 2301182"/>
              <a:gd name="connsiteX31" fmla="*/ 2839511 w 3082897"/>
              <a:gd name="connsiteY31" fmla="*/ 1773844 h 2301182"/>
              <a:gd name="connsiteX32" fmla="*/ 2839511 w 3082897"/>
              <a:gd name="connsiteY32" fmla="*/ 1814409 h 2301182"/>
              <a:gd name="connsiteX33" fmla="*/ 2961204 w 3082897"/>
              <a:gd name="connsiteY33" fmla="*/ 1936102 h 2301182"/>
              <a:gd name="connsiteX34" fmla="*/ 3082897 w 3082897"/>
              <a:gd name="connsiteY34" fmla="*/ 1814409 h 2301182"/>
              <a:gd name="connsiteX35" fmla="*/ 3082897 w 3082897"/>
              <a:gd name="connsiteY35" fmla="*/ 1084249 h 2301182"/>
              <a:gd name="connsiteX36" fmla="*/ 1554149 w 3082897"/>
              <a:gd name="connsiteY36" fmla="*/ 0 h 2301182"/>
              <a:gd name="connsiteX0" fmla="*/ 1554149 w 3082897"/>
              <a:gd name="connsiteY0" fmla="*/ 0 h 2301182"/>
              <a:gd name="connsiteX1" fmla="*/ 0 w 3082897"/>
              <a:gd name="connsiteY1" fmla="*/ 1084249 h 2301182"/>
              <a:gd name="connsiteX2" fmla="*/ 0 w 3082897"/>
              <a:gd name="connsiteY2" fmla="*/ 1814409 h 2301182"/>
              <a:gd name="connsiteX3" fmla="*/ 121693 w 3082897"/>
              <a:gd name="connsiteY3" fmla="*/ 1936102 h 2301182"/>
              <a:gd name="connsiteX4" fmla="*/ 243387 w 3082897"/>
              <a:gd name="connsiteY4" fmla="*/ 1814409 h 2301182"/>
              <a:gd name="connsiteX5" fmla="*/ 243387 w 3082897"/>
              <a:gd name="connsiteY5" fmla="*/ 1773844 h 2301182"/>
              <a:gd name="connsiteX6" fmla="*/ 405644 w 3082897"/>
              <a:gd name="connsiteY6" fmla="*/ 1773844 h 2301182"/>
              <a:gd name="connsiteX7" fmla="*/ 405644 w 3082897"/>
              <a:gd name="connsiteY7" fmla="*/ 2138924 h 2301182"/>
              <a:gd name="connsiteX8" fmla="*/ 567902 w 3082897"/>
              <a:gd name="connsiteY8" fmla="*/ 2301182 h 2301182"/>
              <a:gd name="connsiteX9" fmla="*/ 569989 w 3082897"/>
              <a:gd name="connsiteY9" fmla="*/ 2275782 h 2301182"/>
              <a:gd name="connsiteX10" fmla="*/ 757647 w 3082897"/>
              <a:gd name="connsiteY10" fmla="*/ 2113524 h 2301182"/>
              <a:gd name="connsiteX11" fmla="*/ 744947 w 3082897"/>
              <a:gd name="connsiteY11" fmla="*/ 1259206 h 2301182"/>
              <a:gd name="connsiteX12" fmla="*/ 582689 w 3082897"/>
              <a:gd name="connsiteY12" fmla="*/ 1084249 h 2301182"/>
              <a:gd name="connsiteX13" fmla="*/ 567902 w 3082897"/>
              <a:gd name="connsiteY13" fmla="*/ 1084249 h 2301182"/>
              <a:gd name="connsiteX14" fmla="*/ 405644 w 3082897"/>
              <a:gd name="connsiteY14" fmla="*/ 1246506 h 2301182"/>
              <a:gd name="connsiteX15" fmla="*/ 405644 w 3082897"/>
              <a:gd name="connsiteY15" fmla="*/ 1611586 h 2301182"/>
              <a:gd name="connsiteX16" fmla="*/ 411756 w 3082897"/>
              <a:gd name="connsiteY16" fmla="*/ 1611586 h 2301182"/>
              <a:gd name="connsiteX17" fmla="*/ 243387 w 3082897"/>
              <a:gd name="connsiteY17" fmla="*/ 1084249 h 2301182"/>
              <a:gd name="connsiteX18" fmla="*/ 1541449 w 3082897"/>
              <a:gd name="connsiteY18" fmla="*/ 205287 h 2301182"/>
              <a:gd name="connsiteX19" fmla="*/ 2839511 w 3082897"/>
              <a:gd name="connsiteY19" fmla="*/ 1084249 h 2301182"/>
              <a:gd name="connsiteX20" fmla="*/ 2839511 w 3082897"/>
              <a:gd name="connsiteY20" fmla="*/ 1611586 h 2301182"/>
              <a:gd name="connsiteX21" fmla="*/ 2677253 w 3082897"/>
              <a:gd name="connsiteY21" fmla="*/ 1611586 h 2301182"/>
              <a:gd name="connsiteX22" fmla="*/ 2677253 w 3082897"/>
              <a:gd name="connsiteY22" fmla="*/ 1246506 h 2301182"/>
              <a:gd name="connsiteX23" fmla="*/ 2514995 w 3082897"/>
              <a:gd name="connsiteY23" fmla="*/ 1084249 h 2301182"/>
              <a:gd name="connsiteX24" fmla="*/ 2538309 w 3082897"/>
              <a:gd name="connsiteY24" fmla="*/ 1084249 h 2301182"/>
              <a:gd name="connsiteX25" fmla="*/ 2337951 w 3082897"/>
              <a:gd name="connsiteY25" fmla="*/ 1322706 h 2301182"/>
              <a:gd name="connsiteX26" fmla="*/ 2363351 w 3082897"/>
              <a:gd name="connsiteY26" fmla="*/ 2164324 h 2301182"/>
              <a:gd name="connsiteX27" fmla="*/ 2563709 w 3082897"/>
              <a:gd name="connsiteY27" fmla="*/ 2288482 h 2301182"/>
              <a:gd name="connsiteX28" fmla="*/ 2514995 w 3082897"/>
              <a:gd name="connsiteY28" fmla="*/ 2301182 h 2301182"/>
              <a:gd name="connsiteX29" fmla="*/ 2677253 w 3082897"/>
              <a:gd name="connsiteY29" fmla="*/ 2138924 h 2301182"/>
              <a:gd name="connsiteX30" fmla="*/ 2677253 w 3082897"/>
              <a:gd name="connsiteY30" fmla="*/ 1773844 h 2301182"/>
              <a:gd name="connsiteX31" fmla="*/ 2839511 w 3082897"/>
              <a:gd name="connsiteY31" fmla="*/ 1773844 h 2301182"/>
              <a:gd name="connsiteX32" fmla="*/ 2839511 w 3082897"/>
              <a:gd name="connsiteY32" fmla="*/ 1814409 h 2301182"/>
              <a:gd name="connsiteX33" fmla="*/ 2961204 w 3082897"/>
              <a:gd name="connsiteY33" fmla="*/ 1936102 h 2301182"/>
              <a:gd name="connsiteX34" fmla="*/ 3082897 w 3082897"/>
              <a:gd name="connsiteY34" fmla="*/ 1814409 h 2301182"/>
              <a:gd name="connsiteX35" fmla="*/ 3082897 w 3082897"/>
              <a:gd name="connsiteY35" fmla="*/ 1084249 h 2301182"/>
              <a:gd name="connsiteX36" fmla="*/ 1554149 w 3082897"/>
              <a:gd name="connsiteY36" fmla="*/ 0 h 2301182"/>
              <a:gd name="connsiteX0" fmla="*/ 1554149 w 3082897"/>
              <a:gd name="connsiteY0" fmla="*/ 0 h 2301182"/>
              <a:gd name="connsiteX1" fmla="*/ 0 w 3082897"/>
              <a:gd name="connsiteY1" fmla="*/ 1084249 h 2301182"/>
              <a:gd name="connsiteX2" fmla="*/ 0 w 3082897"/>
              <a:gd name="connsiteY2" fmla="*/ 1814409 h 2301182"/>
              <a:gd name="connsiteX3" fmla="*/ 121693 w 3082897"/>
              <a:gd name="connsiteY3" fmla="*/ 1936102 h 2301182"/>
              <a:gd name="connsiteX4" fmla="*/ 243387 w 3082897"/>
              <a:gd name="connsiteY4" fmla="*/ 1814409 h 2301182"/>
              <a:gd name="connsiteX5" fmla="*/ 428593 w 3082897"/>
              <a:gd name="connsiteY5" fmla="*/ 1790280 h 2301182"/>
              <a:gd name="connsiteX6" fmla="*/ 405644 w 3082897"/>
              <a:gd name="connsiteY6" fmla="*/ 1773844 h 2301182"/>
              <a:gd name="connsiteX7" fmla="*/ 405644 w 3082897"/>
              <a:gd name="connsiteY7" fmla="*/ 2138924 h 2301182"/>
              <a:gd name="connsiteX8" fmla="*/ 567902 w 3082897"/>
              <a:gd name="connsiteY8" fmla="*/ 2301182 h 2301182"/>
              <a:gd name="connsiteX9" fmla="*/ 569989 w 3082897"/>
              <a:gd name="connsiteY9" fmla="*/ 2275782 h 2301182"/>
              <a:gd name="connsiteX10" fmla="*/ 757647 w 3082897"/>
              <a:gd name="connsiteY10" fmla="*/ 2113524 h 2301182"/>
              <a:gd name="connsiteX11" fmla="*/ 744947 w 3082897"/>
              <a:gd name="connsiteY11" fmla="*/ 1259206 h 2301182"/>
              <a:gd name="connsiteX12" fmla="*/ 582689 w 3082897"/>
              <a:gd name="connsiteY12" fmla="*/ 1084249 h 2301182"/>
              <a:gd name="connsiteX13" fmla="*/ 567902 w 3082897"/>
              <a:gd name="connsiteY13" fmla="*/ 1084249 h 2301182"/>
              <a:gd name="connsiteX14" fmla="*/ 405644 w 3082897"/>
              <a:gd name="connsiteY14" fmla="*/ 1246506 h 2301182"/>
              <a:gd name="connsiteX15" fmla="*/ 405644 w 3082897"/>
              <a:gd name="connsiteY15" fmla="*/ 1611586 h 2301182"/>
              <a:gd name="connsiteX16" fmla="*/ 411756 w 3082897"/>
              <a:gd name="connsiteY16" fmla="*/ 1611586 h 2301182"/>
              <a:gd name="connsiteX17" fmla="*/ 243387 w 3082897"/>
              <a:gd name="connsiteY17" fmla="*/ 1084249 h 2301182"/>
              <a:gd name="connsiteX18" fmla="*/ 1541449 w 3082897"/>
              <a:gd name="connsiteY18" fmla="*/ 205287 h 2301182"/>
              <a:gd name="connsiteX19" fmla="*/ 2839511 w 3082897"/>
              <a:gd name="connsiteY19" fmla="*/ 1084249 h 2301182"/>
              <a:gd name="connsiteX20" fmla="*/ 2839511 w 3082897"/>
              <a:gd name="connsiteY20" fmla="*/ 1611586 h 2301182"/>
              <a:gd name="connsiteX21" fmla="*/ 2677253 w 3082897"/>
              <a:gd name="connsiteY21" fmla="*/ 1611586 h 2301182"/>
              <a:gd name="connsiteX22" fmla="*/ 2677253 w 3082897"/>
              <a:gd name="connsiteY22" fmla="*/ 1246506 h 2301182"/>
              <a:gd name="connsiteX23" fmla="*/ 2514995 w 3082897"/>
              <a:gd name="connsiteY23" fmla="*/ 1084249 h 2301182"/>
              <a:gd name="connsiteX24" fmla="*/ 2538309 w 3082897"/>
              <a:gd name="connsiteY24" fmla="*/ 1084249 h 2301182"/>
              <a:gd name="connsiteX25" fmla="*/ 2337951 w 3082897"/>
              <a:gd name="connsiteY25" fmla="*/ 1322706 h 2301182"/>
              <a:gd name="connsiteX26" fmla="*/ 2363351 w 3082897"/>
              <a:gd name="connsiteY26" fmla="*/ 2164324 h 2301182"/>
              <a:gd name="connsiteX27" fmla="*/ 2563709 w 3082897"/>
              <a:gd name="connsiteY27" fmla="*/ 2288482 h 2301182"/>
              <a:gd name="connsiteX28" fmla="*/ 2514995 w 3082897"/>
              <a:gd name="connsiteY28" fmla="*/ 2301182 h 2301182"/>
              <a:gd name="connsiteX29" fmla="*/ 2677253 w 3082897"/>
              <a:gd name="connsiteY29" fmla="*/ 2138924 h 2301182"/>
              <a:gd name="connsiteX30" fmla="*/ 2677253 w 3082897"/>
              <a:gd name="connsiteY30" fmla="*/ 1773844 h 2301182"/>
              <a:gd name="connsiteX31" fmla="*/ 2839511 w 3082897"/>
              <a:gd name="connsiteY31" fmla="*/ 1773844 h 2301182"/>
              <a:gd name="connsiteX32" fmla="*/ 2839511 w 3082897"/>
              <a:gd name="connsiteY32" fmla="*/ 1814409 h 2301182"/>
              <a:gd name="connsiteX33" fmla="*/ 2961204 w 3082897"/>
              <a:gd name="connsiteY33" fmla="*/ 1936102 h 2301182"/>
              <a:gd name="connsiteX34" fmla="*/ 3082897 w 3082897"/>
              <a:gd name="connsiteY34" fmla="*/ 1814409 h 2301182"/>
              <a:gd name="connsiteX35" fmla="*/ 3082897 w 3082897"/>
              <a:gd name="connsiteY35" fmla="*/ 1084249 h 2301182"/>
              <a:gd name="connsiteX36" fmla="*/ 1554149 w 3082897"/>
              <a:gd name="connsiteY36" fmla="*/ 0 h 2301182"/>
              <a:gd name="connsiteX0" fmla="*/ 1554149 w 3082897"/>
              <a:gd name="connsiteY0" fmla="*/ 0 h 2301182"/>
              <a:gd name="connsiteX1" fmla="*/ 0 w 3082897"/>
              <a:gd name="connsiteY1" fmla="*/ 1084249 h 2301182"/>
              <a:gd name="connsiteX2" fmla="*/ 0 w 3082897"/>
              <a:gd name="connsiteY2" fmla="*/ 1814409 h 2301182"/>
              <a:gd name="connsiteX3" fmla="*/ 290063 w 3082897"/>
              <a:gd name="connsiteY3" fmla="*/ 1952538 h 2301182"/>
              <a:gd name="connsiteX4" fmla="*/ 243387 w 3082897"/>
              <a:gd name="connsiteY4" fmla="*/ 1814409 h 2301182"/>
              <a:gd name="connsiteX5" fmla="*/ 428593 w 3082897"/>
              <a:gd name="connsiteY5" fmla="*/ 1790280 h 2301182"/>
              <a:gd name="connsiteX6" fmla="*/ 405644 w 3082897"/>
              <a:gd name="connsiteY6" fmla="*/ 1773844 h 2301182"/>
              <a:gd name="connsiteX7" fmla="*/ 405644 w 3082897"/>
              <a:gd name="connsiteY7" fmla="*/ 2138924 h 2301182"/>
              <a:gd name="connsiteX8" fmla="*/ 567902 w 3082897"/>
              <a:gd name="connsiteY8" fmla="*/ 2301182 h 2301182"/>
              <a:gd name="connsiteX9" fmla="*/ 569989 w 3082897"/>
              <a:gd name="connsiteY9" fmla="*/ 2275782 h 2301182"/>
              <a:gd name="connsiteX10" fmla="*/ 757647 w 3082897"/>
              <a:gd name="connsiteY10" fmla="*/ 2113524 h 2301182"/>
              <a:gd name="connsiteX11" fmla="*/ 744947 w 3082897"/>
              <a:gd name="connsiteY11" fmla="*/ 1259206 h 2301182"/>
              <a:gd name="connsiteX12" fmla="*/ 582689 w 3082897"/>
              <a:gd name="connsiteY12" fmla="*/ 1084249 h 2301182"/>
              <a:gd name="connsiteX13" fmla="*/ 567902 w 3082897"/>
              <a:gd name="connsiteY13" fmla="*/ 1084249 h 2301182"/>
              <a:gd name="connsiteX14" fmla="*/ 405644 w 3082897"/>
              <a:gd name="connsiteY14" fmla="*/ 1246506 h 2301182"/>
              <a:gd name="connsiteX15" fmla="*/ 405644 w 3082897"/>
              <a:gd name="connsiteY15" fmla="*/ 1611586 h 2301182"/>
              <a:gd name="connsiteX16" fmla="*/ 411756 w 3082897"/>
              <a:gd name="connsiteY16" fmla="*/ 1611586 h 2301182"/>
              <a:gd name="connsiteX17" fmla="*/ 243387 w 3082897"/>
              <a:gd name="connsiteY17" fmla="*/ 1084249 h 2301182"/>
              <a:gd name="connsiteX18" fmla="*/ 1541449 w 3082897"/>
              <a:gd name="connsiteY18" fmla="*/ 205287 h 2301182"/>
              <a:gd name="connsiteX19" fmla="*/ 2839511 w 3082897"/>
              <a:gd name="connsiteY19" fmla="*/ 1084249 h 2301182"/>
              <a:gd name="connsiteX20" fmla="*/ 2839511 w 3082897"/>
              <a:gd name="connsiteY20" fmla="*/ 1611586 h 2301182"/>
              <a:gd name="connsiteX21" fmla="*/ 2677253 w 3082897"/>
              <a:gd name="connsiteY21" fmla="*/ 1611586 h 2301182"/>
              <a:gd name="connsiteX22" fmla="*/ 2677253 w 3082897"/>
              <a:gd name="connsiteY22" fmla="*/ 1246506 h 2301182"/>
              <a:gd name="connsiteX23" fmla="*/ 2514995 w 3082897"/>
              <a:gd name="connsiteY23" fmla="*/ 1084249 h 2301182"/>
              <a:gd name="connsiteX24" fmla="*/ 2538309 w 3082897"/>
              <a:gd name="connsiteY24" fmla="*/ 1084249 h 2301182"/>
              <a:gd name="connsiteX25" fmla="*/ 2337951 w 3082897"/>
              <a:gd name="connsiteY25" fmla="*/ 1322706 h 2301182"/>
              <a:gd name="connsiteX26" fmla="*/ 2363351 w 3082897"/>
              <a:gd name="connsiteY26" fmla="*/ 2164324 h 2301182"/>
              <a:gd name="connsiteX27" fmla="*/ 2563709 w 3082897"/>
              <a:gd name="connsiteY27" fmla="*/ 2288482 h 2301182"/>
              <a:gd name="connsiteX28" fmla="*/ 2514995 w 3082897"/>
              <a:gd name="connsiteY28" fmla="*/ 2301182 h 2301182"/>
              <a:gd name="connsiteX29" fmla="*/ 2677253 w 3082897"/>
              <a:gd name="connsiteY29" fmla="*/ 2138924 h 2301182"/>
              <a:gd name="connsiteX30" fmla="*/ 2677253 w 3082897"/>
              <a:gd name="connsiteY30" fmla="*/ 1773844 h 2301182"/>
              <a:gd name="connsiteX31" fmla="*/ 2839511 w 3082897"/>
              <a:gd name="connsiteY31" fmla="*/ 1773844 h 2301182"/>
              <a:gd name="connsiteX32" fmla="*/ 2839511 w 3082897"/>
              <a:gd name="connsiteY32" fmla="*/ 1814409 h 2301182"/>
              <a:gd name="connsiteX33" fmla="*/ 2961204 w 3082897"/>
              <a:gd name="connsiteY33" fmla="*/ 1936102 h 2301182"/>
              <a:gd name="connsiteX34" fmla="*/ 3082897 w 3082897"/>
              <a:gd name="connsiteY34" fmla="*/ 1814409 h 2301182"/>
              <a:gd name="connsiteX35" fmla="*/ 3082897 w 3082897"/>
              <a:gd name="connsiteY35" fmla="*/ 1084249 h 2301182"/>
              <a:gd name="connsiteX36" fmla="*/ 1554149 w 3082897"/>
              <a:gd name="connsiteY36" fmla="*/ 0 h 2301182"/>
              <a:gd name="connsiteX0" fmla="*/ 1554149 w 3082897"/>
              <a:gd name="connsiteY0" fmla="*/ 0 h 2301182"/>
              <a:gd name="connsiteX1" fmla="*/ 0 w 3082897"/>
              <a:gd name="connsiteY1" fmla="*/ 1084249 h 2301182"/>
              <a:gd name="connsiteX2" fmla="*/ 235716 w 3082897"/>
              <a:gd name="connsiteY2" fmla="*/ 1797973 h 2301182"/>
              <a:gd name="connsiteX3" fmla="*/ 290063 w 3082897"/>
              <a:gd name="connsiteY3" fmla="*/ 1952538 h 2301182"/>
              <a:gd name="connsiteX4" fmla="*/ 243387 w 3082897"/>
              <a:gd name="connsiteY4" fmla="*/ 1814409 h 2301182"/>
              <a:gd name="connsiteX5" fmla="*/ 428593 w 3082897"/>
              <a:gd name="connsiteY5" fmla="*/ 1790280 h 2301182"/>
              <a:gd name="connsiteX6" fmla="*/ 405644 w 3082897"/>
              <a:gd name="connsiteY6" fmla="*/ 1773844 h 2301182"/>
              <a:gd name="connsiteX7" fmla="*/ 405644 w 3082897"/>
              <a:gd name="connsiteY7" fmla="*/ 2138924 h 2301182"/>
              <a:gd name="connsiteX8" fmla="*/ 567902 w 3082897"/>
              <a:gd name="connsiteY8" fmla="*/ 2301182 h 2301182"/>
              <a:gd name="connsiteX9" fmla="*/ 569989 w 3082897"/>
              <a:gd name="connsiteY9" fmla="*/ 2275782 h 2301182"/>
              <a:gd name="connsiteX10" fmla="*/ 757647 w 3082897"/>
              <a:gd name="connsiteY10" fmla="*/ 2113524 h 2301182"/>
              <a:gd name="connsiteX11" fmla="*/ 744947 w 3082897"/>
              <a:gd name="connsiteY11" fmla="*/ 1259206 h 2301182"/>
              <a:gd name="connsiteX12" fmla="*/ 582689 w 3082897"/>
              <a:gd name="connsiteY12" fmla="*/ 1084249 h 2301182"/>
              <a:gd name="connsiteX13" fmla="*/ 567902 w 3082897"/>
              <a:gd name="connsiteY13" fmla="*/ 1084249 h 2301182"/>
              <a:gd name="connsiteX14" fmla="*/ 405644 w 3082897"/>
              <a:gd name="connsiteY14" fmla="*/ 1246506 h 2301182"/>
              <a:gd name="connsiteX15" fmla="*/ 405644 w 3082897"/>
              <a:gd name="connsiteY15" fmla="*/ 1611586 h 2301182"/>
              <a:gd name="connsiteX16" fmla="*/ 411756 w 3082897"/>
              <a:gd name="connsiteY16" fmla="*/ 1611586 h 2301182"/>
              <a:gd name="connsiteX17" fmla="*/ 243387 w 3082897"/>
              <a:gd name="connsiteY17" fmla="*/ 1084249 h 2301182"/>
              <a:gd name="connsiteX18" fmla="*/ 1541449 w 3082897"/>
              <a:gd name="connsiteY18" fmla="*/ 205287 h 2301182"/>
              <a:gd name="connsiteX19" fmla="*/ 2839511 w 3082897"/>
              <a:gd name="connsiteY19" fmla="*/ 1084249 h 2301182"/>
              <a:gd name="connsiteX20" fmla="*/ 2839511 w 3082897"/>
              <a:gd name="connsiteY20" fmla="*/ 1611586 h 2301182"/>
              <a:gd name="connsiteX21" fmla="*/ 2677253 w 3082897"/>
              <a:gd name="connsiteY21" fmla="*/ 1611586 h 2301182"/>
              <a:gd name="connsiteX22" fmla="*/ 2677253 w 3082897"/>
              <a:gd name="connsiteY22" fmla="*/ 1246506 h 2301182"/>
              <a:gd name="connsiteX23" fmla="*/ 2514995 w 3082897"/>
              <a:gd name="connsiteY23" fmla="*/ 1084249 h 2301182"/>
              <a:gd name="connsiteX24" fmla="*/ 2538309 w 3082897"/>
              <a:gd name="connsiteY24" fmla="*/ 1084249 h 2301182"/>
              <a:gd name="connsiteX25" fmla="*/ 2337951 w 3082897"/>
              <a:gd name="connsiteY25" fmla="*/ 1322706 h 2301182"/>
              <a:gd name="connsiteX26" fmla="*/ 2363351 w 3082897"/>
              <a:gd name="connsiteY26" fmla="*/ 2164324 h 2301182"/>
              <a:gd name="connsiteX27" fmla="*/ 2563709 w 3082897"/>
              <a:gd name="connsiteY27" fmla="*/ 2288482 h 2301182"/>
              <a:gd name="connsiteX28" fmla="*/ 2514995 w 3082897"/>
              <a:gd name="connsiteY28" fmla="*/ 2301182 h 2301182"/>
              <a:gd name="connsiteX29" fmla="*/ 2677253 w 3082897"/>
              <a:gd name="connsiteY29" fmla="*/ 2138924 h 2301182"/>
              <a:gd name="connsiteX30" fmla="*/ 2677253 w 3082897"/>
              <a:gd name="connsiteY30" fmla="*/ 1773844 h 2301182"/>
              <a:gd name="connsiteX31" fmla="*/ 2839511 w 3082897"/>
              <a:gd name="connsiteY31" fmla="*/ 1773844 h 2301182"/>
              <a:gd name="connsiteX32" fmla="*/ 2839511 w 3082897"/>
              <a:gd name="connsiteY32" fmla="*/ 1814409 h 2301182"/>
              <a:gd name="connsiteX33" fmla="*/ 2961204 w 3082897"/>
              <a:gd name="connsiteY33" fmla="*/ 1936102 h 2301182"/>
              <a:gd name="connsiteX34" fmla="*/ 3082897 w 3082897"/>
              <a:gd name="connsiteY34" fmla="*/ 1814409 h 2301182"/>
              <a:gd name="connsiteX35" fmla="*/ 3082897 w 3082897"/>
              <a:gd name="connsiteY35" fmla="*/ 1084249 h 2301182"/>
              <a:gd name="connsiteX36" fmla="*/ 1554149 w 3082897"/>
              <a:gd name="connsiteY36" fmla="*/ 0 h 2301182"/>
              <a:gd name="connsiteX0" fmla="*/ 1554149 w 3082897"/>
              <a:gd name="connsiteY0" fmla="*/ 0 h 2301182"/>
              <a:gd name="connsiteX1" fmla="*/ 0 w 3082897"/>
              <a:gd name="connsiteY1" fmla="*/ 1084249 h 2301182"/>
              <a:gd name="connsiteX2" fmla="*/ 235716 w 3082897"/>
              <a:gd name="connsiteY2" fmla="*/ 1797973 h 2301182"/>
              <a:gd name="connsiteX3" fmla="*/ 290063 w 3082897"/>
              <a:gd name="connsiteY3" fmla="*/ 1952538 h 2301182"/>
              <a:gd name="connsiteX4" fmla="*/ 243387 w 3082897"/>
              <a:gd name="connsiteY4" fmla="*/ 1814409 h 2301182"/>
              <a:gd name="connsiteX5" fmla="*/ 428593 w 3082897"/>
              <a:gd name="connsiteY5" fmla="*/ 1790280 h 2301182"/>
              <a:gd name="connsiteX6" fmla="*/ 405644 w 3082897"/>
              <a:gd name="connsiteY6" fmla="*/ 1773844 h 2301182"/>
              <a:gd name="connsiteX7" fmla="*/ 405644 w 3082897"/>
              <a:gd name="connsiteY7" fmla="*/ 2138924 h 2301182"/>
              <a:gd name="connsiteX8" fmla="*/ 567902 w 3082897"/>
              <a:gd name="connsiteY8" fmla="*/ 2301182 h 2301182"/>
              <a:gd name="connsiteX9" fmla="*/ 569989 w 3082897"/>
              <a:gd name="connsiteY9" fmla="*/ 2275782 h 2301182"/>
              <a:gd name="connsiteX10" fmla="*/ 757647 w 3082897"/>
              <a:gd name="connsiteY10" fmla="*/ 2113524 h 2301182"/>
              <a:gd name="connsiteX11" fmla="*/ 744947 w 3082897"/>
              <a:gd name="connsiteY11" fmla="*/ 1259206 h 2301182"/>
              <a:gd name="connsiteX12" fmla="*/ 582689 w 3082897"/>
              <a:gd name="connsiteY12" fmla="*/ 1084249 h 2301182"/>
              <a:gd name="connsiteX13" fmla="*/ 567902 w 3082897"/>
              <a:gd name="connsiteY13" fmla="*/ 1084249 h 2301182"/>
              <a:gd name="connsiteX14" fmla="*/ 405644 w 3082897"/>
              <a:gd name="connsiteY14" fmla="*/ 1246506 h 2301182"/>
              <a:gd name="connsiteX15" fmla="*/ 405644 w 3082897"/>
              <a:gd name="connsiteY15" fmla="*/ 1611586 h 2301182"/>
              <a:gd name="connsiteX16" fmla="*/ 411756 w 3082897"/>
              <a:gd name="connsiteY16" fmla="*/ 1611586 h 2301182"/>
              <a:gd name="connsiteX17" fmla="*/ 411756 w 3082897"/>
              <a:gd name="connsiteY17" fmla="*/ 1084249 h 2301182"/>
              <a:gd name="connsiteX18" fmla="*/ 1541449 w 3082897"/>
              <a:gd name="connsiteY18" fmla="*/ 205287 h 2301182"/>
              <a:gd name="connsiteX19" fmla="*/ 2839511 w 3082897"/>
              <a:gd name="connsiteY19" fmla="*/ 1084249 h 2301182"/>
              <a:gd name="connsiteX20" fmla="*/ 2839511 w 3082897"/>
              <a:gd name="connsiteY20" fmla="*/ 1611586 h 2301182"/>
              <a:gd name="connsiteX21" fmla="*/ 2677253 w 3082897"/>
              <a:gd name="connsiteY21" fmla="*/ 1611586 h 2301182"/>
              <a:gd name="connsiteX22" fmla="*/ 2677253 w 3082897"/>
              <a:gd name="connsiteY22" fmla="*/ 1246506 h 2301182"/>
              <a:gd name="connsiteX23" fmla="*/ 2514995 w 3082897"/>
              <a:gd name="connsiteY23" fmla="*/ 1084249 h 2301182"/>
              <a:gd name="connsiteX24" fmla="*/ 2538309 w 3082897"/>
              <a:gd name="connsiteY24" fmla="*/ 1084249 h 2301182"/>
              <a:gd name="connsiteX25" fmla="*/ 2337951 w 3082897"/>
              <a:gd name="connsiteY25" fmla="*/ 1322706 h 2301182"/>
              <a:gd name="connsiteX26" fmla="*/ 2363351 w 3082897"/>
              <a:gd name="connsiteY26" fmla="*/ 2164324 h 2301182"/>
              <a:gd name="connsiteX27" fmla="*/ 2563709 w 3082897"/>
              <a:gd name="connsiteY27" fmla="*/ 2288482 h 2301182"/>
              <a:gd name="connsiteX28" fmla="*/ 2514995 w 3082897"/>
              <a:gd name="connsiteY28" fmla="*/ 2301182 h 2301182"/>
              <a:gd name="connsiteX29" fmla="*/ 2677253 w 3082897"/>
              <a:gd name="connsiteY29" fmla="*/ 2138924 h 2301182"/>
              <a:gd name="connsiteX30" fmla="*/ 2677253 w 3082897"/>
              <a:gd name="connsiteY30" fmla="*/ 1773844 h 2301182"/>
              <a:gd name="connsiteX31" fmla="*/ 2839511 w 3082897"/>
              <a:gd name="connsiteY31" fmla="*/ 1773844 h 2301182"/>
              <a:gd name="connsiteX32" fmla="*/ 2839511 w 3082897"/>
              <a:gd name="connsiteY32" fmla="*/ 1814409 h 2301182"/>
              <a:gd name="connsiteX33" fmla="*/ 2961204 w 3082897"/>
              <a:gd name="connsiteY33" fmla="*/ 1936102 h 2301182"/>
              <a:gd name="connsiteX34" fmla="*/ 3082897 w 3082897"/>
              <a:gd name="connsiteY34" fmla="*/ 1814409 h 2301182"/>
              <a:gd name="connsiteX35" fmla="*/ 3082897 w 3082897"/>
              <a:gd name="connsiteY35" fmla="*/ 1084249 h 2301182"/>
              <a:gd name="connsiteX36" fmla="*/ 1554149 w 3082897"/>
              <a:gd name="connsiteY36" fmla="*/ 0 h 2301182"/>
              <a:gd name="connsiteX0" fmla="*/ 1318433 w 2847181"/>
              <a:gd name="connsiteY0" fmla="*/ 25 h 2301207"/>
              <a:gd name="connsiteX1" fmla="*/ 16837 w 2847181"/>
              <a:gd name="connsiteY1" fmla="*/ 1067837 h 2301207"/>
              <a:gd name="connsiteX2" fmla="*/ 0 w 2847181"/>
              <a:gd name="connsiteY2" fmla="*/ 1797998 h 2301207"/>
              <a:gd name="connsiteX3" fmla="*/ 54347 w 2847181"/>
              <a:gd name="connsiteY3" fmla="*/ 1952563 h 2301207"/>
              <a:gd name="connsiteX4" fmla="*/ 7671 w 2847181"/>
              <a:gd name="connsiteY4" fmla="*/ 1814434 h 2301207"/>
              <a:gd name="connsiteX5" fmla="*/ 192877 w 2847181"/>
              <a:gd name="connsiteY5" fmla="*/ 1790305 h 2301207"/>
              <a:gd name="connsiteX6" fmla="*/ 169928 w 2847181"/>
              <a:gd name="connsiteY6" fmla="*/ 1773869 h 2301207"/>
              <a:gd name="connsiteX7" fmla="*/ 169928 w 2847181"/>
              <a:gd name="connsiteY7" fmla="*/ 2138949 h 2301207"/>
              <a:gd name="connsiteX8" fmla="*/ 332186 w 2847181"/>
              <a:gd name="connsiteY8" fmla="*/ 2301207 h 2301207"/>
              <a:gd name="connsiteX9" fmla="*/ 334273 w 2847181"/>
              <a:gd name="connsiteY9" fmla="*/ 2275807 h 2301207"/>
              <a:gd name="connsiteX10" fmla="*/ 521931 w 2847181"/>
              <a:gd name="connsiteY10" fmla="*/ 2113549 h 2301207"/>
              <a:gd name="connsiteX11" fmla="*/ 509231 w 2847181"/>
              <a:gd name="connsiteY11" fmla="*/ 1259231 h 2301207"/>
              <a:gd name="connsiteX12" fmla="*/ 346973 w 2847181"/>
              <a:gd name="connsiteY12" fmla="*/ 1084274 h 2301207"/>
              <a:gd name="connsiteX13" fmla="*/ 332186 w 2847181"/>
              <a:gd name="connsiteY13" fmla="*/ 1084274 h 2301207"/>
              <a:gd name="connsiteX14" fmla="*/ 169928 w 2847181"/>
              <a:gd name="connsiteY14" fmla="*/ 1246531 h 2301207"/>
              <a:gd name="connsiteX15" fmla="*/ 169928 w 2847181"/>
              <a:gd name="connsiteY15" fmla="*/ 1611611 h 2301207"/>
              <a:gd name="connsiteX16" fmla="*/ 176040 w 2847181"/>
              <a:gd name="connsiteY16" fmla="*/ 1611611 h 2301207"/>
              <a:gd name="connsiteX17" fmla="*/ 176040 w 2847181"/>
              <a:gd name="connsiteY17" fmla="*/ 1084274 h 2301207"/>
              <a:gd name="connsiteX18" fmla="*/ 1305733 w 2847181"/>
              <a:gd name="connsiteY18" fmla="*/ 205312 h 2301207"/>
              <a:gd name="connsiteX19" fmla="*/ 2603795 w 2847181"/>
              <a:gd name="connsiteY19" fmla="*/ 1084274 h 2301207"/>
              <a:gd name="connsiteX20" fmla="*/ 2603795 w 2847181"/>
              <a:gd name="connsiteY20" fmla="*/ 1611611 h 2301207"/>
              <a:gd name="connsiteX21" fmla="*/ 2441537 w 2847181"/>
              <a:gd name="connsiteY21" fmla="*/ 1611611 h 2301207"/>
              <a:gd name="connsiteX22" fmla="*/ 2441537 w 2847181"/>
              <a:gd name="connsiteY22" fmla="*/ 1246531 h 2301207"/>
              <a:gd name="connsiteX23" fmla="*/ 2279279 w 2847181"/>
              <a:gd name="connsiteY23" fmla="*/ 1084274 h 2301207"/>
              <a:gd name="connsiteX24" fmla="*/ 2302593 w 2847181"/>
              <a:gd name="connsiteY24" fmla="*/ 1084274 h 2301207"/>
              <a:gd name="connsiteX25" fmla="*/ 2102235 w 2847181"/>
              <a:gd name="connsiteY25" fmla="*/ 1322731 h 2301207"/>
              <a:gd name="connsiteX26" fmla="*/ 2127635 w 2847181"/>
              <a:gd name="connsiteY26" fmla="*/ 2164349 h 2301207"/>
              <a:gd name="connsiteX27" fmla="*/ 2327993 w 2847181"/>
              <a:gd name="connsiteY27" fmla="*/ 2288507 h 2301207"/>
              <a:gd name="connsiteX28" fmla="*/ 2279279 w 2847181"/>
              <a:gd name="connsiteY28" fmla="*/ 2301207 h 2301207"/>
              <a:gd name="connsiteX29" fmla="*/ 2441537 w 2847181"/>
              <a:gd name="connsiteY29" fmla="*/ 2138949 h 2301207"/>
              <a:gd name="connsiteX30" fmla="*/ 2441537 w 2847181"/>
              <a:gd name="connsiteY30" fmla="*/ 1773869 h 2301207"/>
              <a:gd name="connsiteX31" fmla="*/ 2603795 w 2847181"/>
              <a:gd name="connsiteY31" fmla="*/ 1773869 h 2301207"/>
              <a:gd name="connsiteX32" fmla="*/ 2603795 w 2847181"/>
              <a:gd name="connsiteY32" fmla="*/ 1814434 h 2301207"/>
              <a:gd name="connsiteX33" fmla="*/ 2725488 w 2847181"/>
              <a:gd name="connsiteY33" fmla="*/ 1936127 h 2301207"/>
              <a:gd name="connsiteX34" fmla="*/ 2847181 w 2847181"/>
              <a:gd name="connsiteY34" fmla="*/ 1814434 h 2301207"/>
              <a:gd name="connsiteX35" fmla="*/ 2847181 w 2847181"/>
              <a:gd name="connsiteY35" fmla="*/ 1084274 h 2301207"/>
              <a:gd name="connsiteX36" fmla="*/ 1318433 w 2847181"/>
              <a:gd name="connsiteY36" fmla="*/ 25 h 2301207"/>
              <a:gd name="connsiteX0" fmla="*/ 1318433 w 2847181"/>
              <a:gd name="connsiteY0" fmla="*/ 25 h 2301207"/>
              <a:gd name="connsiteX1" fmla="*/ 16837 w 2847181"/>
              <a:gd name="connsiteY1" fmla="*/ 1067837 h 2301207"/>
              <a:gd name="connsiteX2" fmla="*/ 0 w 2847181"/>
              <a:gd name="connsiteY2" fmla="*/ 1797998 h 2301207"/>
              <a:gd name="connsiteX3" fmla="*/ 54347 w 2847181"/>
              <a:gd name="connsiteY3" fmla="*/ 1952563 h 2301207"/>
              <a:gd name="connsiteX4" fmla="*/ 7671 w 2847181"/>
              <a:gd name="connsiteY4" fmla="*/ 1814434 h 2301207"/>
              <a:gd name="connsiteX5" fmla="*/ 192877 w 2847181"/>
              <a:gd name="connsiteY5" fmla="*/ 1790305 h 2301207"/>
              <a:gd name="connsiteX6" fmla="*/ 169928 w 2847181"/>
              <a:gd name="connsiteY6" fmla="*/ 1773869 h 2301207"/>
              <a:gd name="connsiteX7" fmla="*/ 169928 w 2847181"/>
              <a:gd name="connsiteY7" fmla="*/ 2138949 h 2301207"/>
              <a:gd name="connsiteX8" fmla="*/ 332186 w 2847181"/>
              <a:gd name="connsiteY8" fmla="*/ 2301207 h 2301207"/>
              <a:gd name="connsiteX9" fmla="*/ 334273 w 2847181"/>
              <a:gd name="connsiteY9" fmla="*/ 2275807 h 2301207"/>
              <a:gd name="connsiteX10" fmla="*/ 521931 w 2847181"/>
              <a:gd name="connsiteY10" fmla="*/ 2113549 h 2301207"/>
              <a:gd name="connsiteX11" fmla="*/ 509231 w 2847181"/>
              <a:gd name="connsiteY11" fmla="*/ 1259231 h 2301207"/>
              <a:gd name="connsiteX12" fmla="*/ 346973 w 2847181"/>
              <a:gd name="connsiteY12" fmla="*/ 1084274 h 2301207"/>
              <a:gd name="connsiteX13" fmla="*/ 332186 w 2847181"/>
              <a:gd name="connsiteY13" fmla="*/ 1084274 h 2301207"/>
              <a:gd name="connsiteX14" fmla="*/ 169928 w 2847181"/>
              <a:gd name="connsiteY14" fmla="*/ 1246531 h 2301207"/>
              <a:gd name="connsiteX15" fmla="*/ 169928 w 2847181"/>
              <a:gd name="connsiteY15" fmla="*/ 1611611 h 2301207"/>
              <a:gd name="connsiteX16" fmla="*/ 176040 w 2847181"/>
              <a:gd name="connsiteY16" fmla="*/ 1611611 h 2301207"/>
              <a:gd name="connsiteX17" fmla="*/ 176040 w 2847181"/>
              <a:gd name="connsiteY17" fmla="*/ 1084274 h 2301207"/>
              <a:gd name="connsiteX18" fmla="*/ 1305733 w 2847181"/>
              <a:gd name="connsiteY18" fmla="*/ 534034 h 2301207"/>
              <a:gd name="connsiteX19" fmla="*/ 2603795 w 2847181"/>
              <a:gd name="connsiteY19" fmla="*/ 1084274 h 2301207"/>
              <a:gd name="connsiteX20" fmla="*/ 2603795 w 2847181"/>
              <a:gd name="connsiteY20" fmla="*/ 1611611 h 2301207"/>
              <a:gd name="connsiteX21" fmla="*/ 2441537 w 2847181"/>
              <a:gd name="connsiteY21" fmla="*/ 1611611 h 2301207"/>
              <a:gd name="connsiteX22" fmla="*/ 2441537 w 2847181"/>
              <a:gd name="connsiteY22" fmla="*/ 1246531 h 2301207"/>
              <a:gd name="connsiteX23" fmla="*/ 2279279 w 2847181"/>
              <a:gd name="connsiteY23" fmla="*/ 1084274 h 2301207"/>
              <a:gd name="connsiteX24" fmla="*/ 2302593 w 2847181"/>
              <a:gd name="connsiteY24" fmla="*/ 1084274 h 2301207"/>
              <a:gd name="connsiteX25" fmla="*/ 2102235 w 2847181"/>
              <a:gd name="connsiteY25" fmla="*/ 1322731 h 2301207"/>
              <a:gd name="connsiteX26" fmla="*/ 2127635 w 2847181"/>
              <a:gd name="connsiteY26" fmla="*/ 2164349 h 2301207"/>
              <a:gd name="connsiteX27" fmla="*/ 2327993 w 2847181"/>
              <a:gd name="connsiteY27" fmla="*/ 2288507 h 2301207"/>
              <a:gd name="connsiteX28" fmla="*/ 2279279 w 2847181"/>
              <a:gd name="connsiteY28" fmla="*/ 2301207 h 2301207"/>
              <a:gd name="connsiteX29" fmla="*/ 2441537 w 2847181"/>
              <a:gd name="connsiteY29" fmla="*/ 2138949 h 2301207"/>
              <a:gd name="connsiteX30" fmla="*/ 2441537 w 2847181"/>
              <a:gd name="connsiteY30" fmla="*/ 1773869 h 2301207"/>
              <a:gd name="connsiteX31" fmla="*/ 2603795 w 2847181"/>
              <a:gd name="connsiteY31" fmla="*/ 1773869 h 2301207"/>
              <a:gd name="connsiteX32" fmla="*/ 2603795 w 2847181"/>
              <a:gd name="connsiteY32" fmla="*/ 1814434 h 2301207"/>
              <a:gd name="connsiteX33" fmla="*/ 2725488 w 2847181"/>
              <a:gd name="connsiteY33" fmla="*/ 1936127 h 2301207"/>
              <a:gd name="connsiteX34" fmla="*/ 2847181 w 2847181"/>
              <a:gd name="connsiteY34" fmla="*/ 1814434 h 2301207"/>
              <a:gd name="connsiteX35" fmla="*/ 2847181 w 2847181"/>
              <a:gd name="connsiteY35" fmla="*/ 1084274 h 2301207"/>
              <a:gd name="connsiteX36" fmla="*/ 1318433 w 2847181"/>
              <a:gd name="connsiteY36" fmla="*/ 25 h 2301207"/>
              <a:gd name="connsiteX0" fmla="*/ 1318433 w 2847181"/>
              <a:gd name="connsiteY0" fmla="*/ 24472 h 1898315"/>
              <a:gd name="connsiteX1" fmla="*/ 16837 w 2847181"/>
              <a:gd name="connsiteY1" fmla="*/ 664945 h 1898315"/>
              <a:gd name="connsiteX2" fmla="*/ 0 w 2847181"/>
              <a:gd name="connsiteY2" fmla="*/ 1395106 h 1898315"/>
              <a:gd name="connsiteX3" fmla="*/ 54347 w 2847181"/>
              <a:gd name="connsiteY3" fmla="*/ 1549671 h 1898315"/>
              <a:gd name="connsiteX4" fmla="*/ 7671 w 2847181"/>
              <a:gd name="connsiteY4" fmla="*/ 1411542 h 1898315"/>
              <a:gd name="connsiteX5" fmla="*/ 192877 w 2847181"/>
              <a:gd name="connsiteY5" fmla="*/ 1387413 h 1898315"/>
              <a:gd name="connsiteX6" fmla="*/ 169928 w 2847181"/>
              <a:gd name="connsiteY6" fmla="*/ 1370977 h 1898315"/>
              <a:gd name="connsiteX7" fmla="*/ 169928 w 2847181"/>
              <a:gd name="connsiteY7" fmla="*/ 1736057 h 1898315"/>
              <a:gd name="connsiteX8" fmla="*/ 332186 w 2847181"/>
              <a:gd name="connsiteY8" fmla="*/ 1898315 h 1898315"/>
              <a:gd name="connsiteX9" fmla="*/ 334273 w 2847181"/>
              <a:gd name="connsiteY9" fmla="*/ 1872915 h 1898315"/>
              <a:gd name="connsiteX10" fmla="*/ 521931 w 2847181"/>
              <a:gd name="connsiteY10" fmla="*/ 1710657 h 1898315"/>
              <a:gd name="connsiteX11" fmla="*/ 509231 w 2847181"/>
              <a:gd name="connsiteY11" fmla="*/ 856339 h 1898315"/>
              <a:gd name="connsiteX12" fmla="*/ 346973 w 2847181"/>
              <a:gd name="connsiteY12" fmla="*/ 681382 h 1898315"/>
              <a:gd name="connsiteX13" fmla="*/ 332186 w 2847181"/>
              <a:gd name="connsiteY13" fmla="*/ 681382 h 1898315"/>
              <a:gd name="connsiteX14" fmla="*/ 169928 w 2847181"/>
              <a:gd name="connsiteY14" fmla="*/ 843639 h 1898315"/>
              <a:gd name="connsiteX15" fmla="*/ 169928 w 2847181"/>
              <a:gd name="connsiteY15" fmla="*/ 1208719 h 1898315"/>
              <a:gd name="connsiteX16" fmla="*/ 176040 w 2847181"/>
              <a:gd name="connsiteY16" fmla="*/ 1208719 h 1898315"/>
              <a:gd name="connsiteX17" fmla="*/ 176040 w 2847181"/>
              <a:gd name="connsiteY17" fmla="*/ 681382 h 1898315"/>
              <a:gd name="connsiteX18" fmla="*/ 1305733 w 2847181"/>
              <a:gd name="connsiteY18" fmla="*/ 131142 h 1898315"/>
              <a:gd name="connsiteX19" fmla="*/ 2603795 w 2847181"/>
              <a:gd name="connsiteY19" fmla="*/ 681382 h 1898315"/>
              <a:gd name="connsiteX20" fmla="*/ 2603795 w 2847181"/>
              <a:gd name="connsiteY20" fmla="*/ 1208719 h 1898315"/>
              <a:gd name="connsiteX21" fmla="*/ 2441537 w 2847181"/>
              <a:gd name="connsiteY21" fmla="*/ 1208719 h 1898315"/>
              <a:gd name="connsiteX22" fmla="*/ 2441537 w 2847181"/>
              <a:gd name="connsiteY22" fmla="*/ 843639 h 1898315"/>
              <a:gd name="connsiteX23" fmla="*/ 2279279 w 2847181"/>
              <a:gd name="connsiteY23" fmla="*/ 681382 h 1898315"/>
              <a:gd name="connsiteX24" fmla="*/ 2302593 w 2847181"/>
              <a:gd name="connsiteY24" fmla="*/ 681382 h 1898315"/>
              <a:gd name="connsiteX25" fmla="*/ 2102235 w 2847181"/>
              <a:gd name="connsiteY25" fmla="*/ 919839 h 1898315"/>
              <a:gd name="connsiteX26" fmla="*/ 2127635 w 2847181"/>
              <a:gd name="connsiteY26" fmla="*/ 1761457 h 1898315"/>
              <a:gd name="connsiteX27" fmla="*/ 2327993 w 2847181"/>
              <a:gd name="connsiteY27" fmla="*/ 1885615 h 1898315"/>
              <a:gd name="connsiteX28" fmla="*/ 2279279 w 2847181"/>
              <a:gd name="connsiteY28" fmla="*/ 1898315 h 1898315"/>
              <a:gd name="connsiteX29" fmla="*/ 2441537 w 2847181"/>
              <a:gd name="connsiteY29" fmla="*/ 1736057 h 1898315"/>
              <a:gd name="connsiteX30" fmla="*/ 2441537 w 2847181"/>
              <a:gd name="connsiteY30" fmla="*/ 1370977 h 1898315"/>
              <a:gd name="connsiteX31" fmla="*/ 2603795 w 2847181"/>
              <a:gd name="connsiteY31" fmla="*/ 1370977 h 1898315"/>
              <a:gd name="connsiteX32" fmla="*/ 2603795 w 2847181"/>
              <a:gd name="connsiteY32" fmla="*/ 1411542 h 1898315"/>
              <a:gd name="connsiteX33" fmla="*/ 2725488 w 2847181"/>
              <a:gd name="connsiteY33" fmla="*/ 1533235 h 1898315"/>
              <a:gd name="connsiteX34" fmla="*/ 2847181 w 2847181"/>
              <a:gd name="connsiteY34" fmla="*/ 1411542 h 1898315"/>
              <a:gd name="connsiteX35" fmla="*/ 2847181 w 2847181"/>
              <a:gd name="connsiteY35" fmla="*/ 681382 h 1898315"/>
              <a:gd name="connsiteX36" fmla="*/ 1318433 w 2847181"/>
              <a:gd name="connsiteY36" fmla="*/ 24472 h 1898315"/>
              <a:gd name="connsiteX0" fmla="*/ 1318433 w 2847181"/>
              <a:gd name="connsiteY0" fmla="*/ 18005 h 1891848"/>
              <a:gd name="connsiteX1" fmla="*/ 16837 w 2847181"/>
              <a:gd name="connsiteY1" fmla="*/ 658478 h 1891848"/>
              <a:gd name="connsiteX2" fmla="*/ 0 w 2847181"/>
              <a:gd name="connsiteY2" fmla="*/ 1388639 h 1891848"/>
              <a:gd name="connsiteX3" fmla="*/ 54347 w 2847181"/>
              <a:gd name="connsiteY3" fmla="*/ 1543204 h 1891848"/>
              <a:gd name="connsiteX4" fmla="*/ 7671 w 2847181"/>
              <a:gd name="connsiteY4" fmla="*/ 1405075 h 1891848"/>
              <a:gd name="connsiteX5" fmla="*/ 192877 w 2847181"/>
              <a:gd name="connsiteY5" fmla="*/ 1380946 h 1891848"/>
              <a:gd name="connsiteX6" fmla="*/ 169928 w 2847181"/>
              <a:gd name="connsiteY6" fmla="*/ 1364510 h 1891848"/>
              <a:gd name="connsiteX7" fmla="*/ 169928 w 2847181"/>
              <a:gd name="connsiteY7" fmla="*/ 1729590 h 1891848"/>
              <a:gd name="connsiteX8" fmla="*/ 332186 w 2847181"/>
              <a:gd name="connsiteY8" fmla="*/ 1891848 h 1891848"/>
              <a:gd name="connsiteX9" fmla="*/ 334273 w 2847181"/>
              <a:gd name="connsiteY9" fmla="*/ 1866448 h 1891848"/>
              <a:gd name="connsiteX10" fmla="*/ 521931 w 2847181"/>
              <a:gd name="connsiteY10" fmla="*/ 1704190 h 1891848"/>
              <a:gd name="connsiteX11" fmla="*/ 509231 w 2847181"/>
              <a:gd name="connsiteY11" fmla="*/ 849872 h 1891848"/>
              <a:gd name="connsiteX12" fmla="*/ 346973 w 2847181"/>
              <a:gd name="connsiteY12" fmla="*/ 674915 h 1891848"/>
              <a:gd name="connsiteX13" fmla="*/ 332186 w 2847181"/>
              <a:gd name="connsiteY13" fmla="*/ 674915 h 1891848"/>
              <a:gd name="connsiteX14" fmla="*/ 169928 w 2847181"/>
              <a:gd name="connsiteY14" fmla="*/ 837172 h 1891848"/>
              <a:gd name="connsiteX15" fmla="*/ 169928 w 2847181"/>
              <a:gd name="connsiteY15" fmla="*/ 1202252 h 1891848"/>
              <a:gd name="connsiteX16" fmla="*/ 176040 w 2847181"/>
              <a:gd name="connsiteY16" fmla="*/ 1202252 h 1891848"/>
              <a:gd name="connsiteX17" fmla="*/ 176040 w 2847181"/>
              <a:gd name="connsiteY17" fmla="*/ 674915 h 1891848"/>
              <a:gd name="connsiteX18" fmla="*/ 1305733 w 2847181"/>
              <a:gd name="connsiteY18" fmla="*/ 124675 h 1891848"/>
              <a:gd name="connsiteX19" fmla="*/ 2603795 w 2847181"/>
              <a:gd name="connsiteY19" fmla="*/ 674915 h 1891848"/>
              <a:gd name="connsiteX20" fmla="*/ 2603795 w 2847181"/>
              <a:gd name="connsiteY20" fmla="*/ 1202252 h 1891848"/>
              <a:gd name="connsiteX21" fmla="*/ 2441537 w 2847181"/>
              <a:gd name="connsiteY21" fmla="*/ 1202252 h 1891848"/>
              <a:gd name="connsiteX22" fmla="*/ 2441537 w 2847181"/>
              <a:gd name="connsiteY22" fmla="*/ 837172 h 1891848"/>
              <a:gd name="connsiteX23" fmla="*/ 2279279 w 2847181"/>
              <a:gd name="connsiteY23" fmla="*/ 674915 h 1891848"/>
              <a:gd name="connsiteX24" fmla="*/ 2302593 w 2847181"/>
              <a:gd name="connsiteY24" fmla="*/ 674915 h 1891848"/>
              <a:gd name="connsiteX25" fmla="*/ 2102235 w 2847181"/>
              <a:gd name="connsiteY25" fmla="*/ 913372 h 1891848"/>
              <a:gd name="connsiteX26" fmla="*/ 2127635 w 2847181"/>
              <a:gd name="connsiteY26" fmla="*/ 1754990 h 1891848"/>
              <a:gd name="connsiteX27" fmla="*/ 2327993 w 2847181"/>
              <a:gd name="connsiteY27" fmla="*/ 1879148 h 1891848"/>
              <a:gd name="connsiteX28" fmla="*/ 2279279 w 2847181"/>
              <a:gd name="connsiteY28" fmla="*/ 1891848 h 1891848"/>
              <a:gd name="connsiteX29" fmla="*/ 2441537 w 2847181"/>
              <a:gd name="connsiteY29" fmla="*/ 1729590 h 1891848"/>
              <a:gd name="connsiteX30" fmla="*/ 2441537 w 2847181"/>
              <a:gd name="connsiteY30" fmla="*/ 1364510 h 1891848"/>
              <a:gd name="connsiteX31" fmla="*/ 2603795 w 2847181"/>
              <a:gd name="connsiteY31" fmla="*/ 1364510 h 1891848"/>
              <a:gd name="connsiteX32" fmla="*/ 2603795 w 2847181"/>
              <a:gd name="connsiteY32" fmla="*/ 1405075 h 1891848"/>
              <a:gd name="connsiteX33" fmla="*/ 2725488 w 2847181"/>
              <a:gd name="connsiteY33" fmla="*/ 1526768 h 1891848"/>
              <a:gd name="connsiteX34" fmla="*/ 2847181 w 2847181"/>
              <a:gd name="connsiteY34" fmla="*/ 1405075 h 1891848"/>
              <a:gd name="connsiteX35" fmla="*/ 2847181 w 2847181"/>
              <a:gd name="connsiteY35" fmla="*/ 674915 h 1891848"/>
              <a:gd name="connsiteX36" fmla="*/ 1318433 w 2847181"/>
              <a:gd name="connsiteY36" fmla="*/ 18005 h 1891848"/>
              <a:gd name="connsiteX0" fmla="*/ 1318433 w 2847181"/>
              <a:gd name="connsiteY0" fmla="*/ 18005 h 1891848"/>
              <a:gd name="connsiteX1" fmla="*/ 16837 w 2847181"/>
              <a:gd name="connsiteY1" fmla="*/ 658478 h 1891848"/>
              <a:gd name="connsiteX2" fmla="*/ 0 w 2847181"/>
              <a:gd name="connsiteY2" fmla="*/ 1388639 h 1891848"/>
              <a:gd name="connsiteX3" fmla="*/ 54347 w 2847181"/>
              <a:gd name="connsiteY3" fmla="*/ 1543204 h 1891848"/>
              <a:gd name="connsiteX4" fmla="*/ 7671 w 2847181"/>
              <a:gd name="connsiteY4" fmla="*/ 1405075 h 1891848"/>
              <a:gd name="connsiteX5" fmla="*/ 192877 w 2847181"/>
              <a:gd name="connsiteY5" fmla="*/ 1380946 h 1891848"/>
              <a:gd name="connsiteX6" fmla="*/ 169928 w 2847181"/>
              <a:gd name="connsiteY6" fmla="*/ 1364510 h 1891848"/>
              <a:gd name="connsiteX7" fmla="*/ 169928 w 2847181"/>
              <a:gd name="connsiteY7" fmla="*/ 1729590 h 1891848"/>
              <a:gd name="connsiteX8" fmla="*/ 332186 w 2847181"/>
              <a:gd name="connsiteY8" fmla="*/ 1891848 h 1891848"/>
              <a:gd name="connsiteX9" fmla="*/ 334273 w 2847181"/>
              <a:gd name="connsiteY9" fmla="*/ 1866448 h 1891848"/>
              <a:gd name="connsiteX10" fmla="*/ 521931 w 2847181"/>
              <a:gd name="connsiteY10" fmla="*/ 1704190 h 1891848"/>
              <a:gd name="connsiteX11" fmla="*/ 509231 w 2847181"/>
              <a:gd name="connsiteY11" fmla="*/ 849872 h 1891848"/>
              <a:gd name="connsiteX12" fmla="*/ 346973 w 2847181"/>
              <a:gd name="connsiteY12" fmla="*/ 674915 h 1891848"/>
              <a:gd name="connsiteX13" fmla="*/ 332186 w 2847181"/>
              <a:gd name="connsiteY13" fmla="*/ 674915 h 1891848"/>
              <a:gd name="connsiteX14" fmla="*/ 169928 w 2847181"/>
              <a:gd name="connsiteY14" fmla="*/ 837172 h 1891848"/>
              <a:gd name="connsiteX15" fmla="*/ 169928 w 2847181"/>
              <a:gd name="connsiteY15" fmla="*/ 1202252 h 1891848"/>
              <a:gd name="connsiteX16" fmla="*/ 176040 w 2847181"/>
              <a:gd name="connsiteY16" fmla="*/ 1202252 h 1891848"/>
              <a:gd name="connsiteX17" fmla="*/ 176040 w 2847181"/>
              <a:gd name="connsiteY17" fmla="*/ 674915 h 1891848"/>
              <a:gd name="connsiteX18" fmla="*/ 1305733 w 2847181"/>
              <a:gd name="connsiteY18" fmla="*/ 124675 h 1891848"/>
              <a:gd name="connsiteX19" fmla="*/ 2603795 w 2847181"/>
              <a:gd name="connsiteY19" fmla="*/ 674915 h 1891848"/>
              <a:gd name="connsiteX20" fmla="*/ 2603795 w 2847181"/>
              <a:gd name="connsiteY20" fmla="*/ 1202252 h 1891848"/>
              <a:gd name="connsiteX21" fmla="*/ 2441537 w 2847181"/>
              <a:gd name="connsiteY21" fmla="*/ 1202252 h 1891848"/>
              <a:gd name="connsiteX22" fmla="*/ 2441537 w 2847181"/>
              <a:gd name="connsiteY22" fmla="*/ 837172 h 1891848"/>
              <a:gd name="connsiteX23" fmla="*/ 2279279 w 2847181"/>
              <a:gd name="connsiteY23" fmla="*/ 674915 h 1891848"/>
              <a:gd name="connsiteX24" fmla="*/ 2302593 w 2847181"/>
              <a:gd name="connsiteY24" fmla="*/ 674915 h 1891848"/>
              <a:gd name="connsiteX25" fmla="*/ 2102235 w 2847181"/>
              <a:gd name="connsiteY25" fmla="*/ 913372 h 1891848"/>
              <a:gd name="connsiteX26" fmla="*/ 2127635 w 2847181"/>
              <a:gd name="connsiteY26" fmla="*/ 1754990 h 1891848"/>
              <a:gd name="connsiteX27" fmla="*/ 2327993 w 2847181"/>
              <a:gd name="connsiteY27" fmla="*/ 1879148 h 1891848"/>
              <a:gd name="connsiteX28" fmla="*/ 2279279 w 2847181"/>
              <a:gd name="connsiteY28" fmla="*/ 1891848 h 1891848"/>
              <a:gd name="connsiteX29" fmla="*/ 2441537 w 2847181"/>
              <a:gd name="connsiteY29" fmla="*/ 1729590 h 1891848"/>
              <a:gd name="connsiteX30" fmla="*/ 2441537 w 2847181"/>
              <a:gd name="connsiteY30" fmla="*/ 1364510 h 1891848"/>
              <a:gd name="connsiteX31" fmla="*/ 2603795 w 2847181"/>
              <a:gd name="connsiteY31" fmla="*/ 1364510 h 1891848"/>
              <a:gd name="connsiteX32" fmla="*/ 2603795 w 2847181"/>
              <a:gd name="connsiteY32" fmla="*/ 1405075 h 1891848"/>
              <a:gd name="connsiteX33" fmla="*/ 2725488 w 2847181"/>
              <a:gd name="connsiteY33" fmla="*/ 1526768 h 1891848"/>
              <a:gd name="connsiteX34" fmla="*/ 2847181 w 2847181"/>
              <a:gd name="connsiteY34" fmla="*/ 1405075 h 1891848"/>
              <a:gd name="connsiteX35" fmla="*/ 2847181 w 2847181"/>
              <a:gd name="connsiteY35" fmla="*/ 674915 h 1891848"/>
              <a:gd name="connsiteX36" fmla="*/ 1318433 w 2847181"/>
              <a:gd name="connsiteY36" fmla="*/ 18005 h 1891848"/>
              <a:gd name="connsiteX0" fmla="*/ 1318433 w 2847181"/>
              <a:gd name="connsiteY0" fmla="*/ 18005 h 1891848"/>
              <a:gd name="connsiteX1" fmla="*/ 16837 w 2847181"/>
              <a:gd name="connsiteY1" fmla="*/ 658478 h 1891848"/>
              <a:gd name="connsiteX2" fmla="*/ 0 w 2847181"/>
              <a:gd name="connsiteY2" fmla="*/ 1388639 h 1891848"/>
              <a:gd name="connsiteX3" fmla="*/ 54347 w 2847181"/>
              <a:gd name="connsiteY3" fmla="*/ 1543204 h 1891848"/>
              <a:gd name="connsiteX4" fmla="*/ 7671 w 2847181"/>
              <a:gd name="connsiteY4" fmla="*/ 1405075 h 1891848"/>
              <a:gd name="connsiteX5" fmla="*/ 192877 w 2847181"/>
              <a:gd name="connsiteY5" fmla="*/ 1380946 h 1891848"/>
              <a:gd name="connsiteX6" fmla="*/ 169928 w 2847181"/>
              <a:gd name="connsiteY6" fmla="*/ 1364510 h 1891848"/>
              <a:gd name="connsiteX7" fmla="*/ 169928 w 2847181"/>
              <a:gd name="connsiteY7" fmla="*/ 1729590 h 1891848"/>
              <a:gd name="connsiteX8" fmla="*/ 332186 w 2847181"/>
              <a:gd name="connsiteY8" fmla="*/ 1891848 h 1891848"/>
              <a:gd name="connsiteX9" fmla="*/ 334273 w 2847181"/>
              <a:gd name="connsiteY9" fmla="*/ 1866448 h 1891848"/>
              <a:gd name="connsiteX10" fmla="*/ 521931 w 2847181"/>
              <a:gd name="connsiteY10" fmla="*/ 1704190 h 1891848"/>
              <a:gd name="connsiteX11" fmla="*/ 509231 w 2847181"/>
              <a:gd name="connsiteY11" fmla="*/ 849872 h 1891848"/>
              <a:gd name="connsiteX12" fmla="*/ 346973 w 2847181"/>
              <a:gd name="connsiteY12" fmla="*/ 674915 h 1891848"/>
              <a:gd name="connsiteX13" fmla="*/ 332186 w 2847181"/>
              <a:gd name="connsiteY13" fmla="*/ 674915 h 1891848"/>
              <a:gd name="connsiteX14" fmla="*/ 169928 w 2847181"/>
              <a:gd name="connsiteY14" fmla="*/ 837172 h 1891848"/>
              <a:gd name="connsiteX15" fmla="*/ 169928 w 2847181"/>
              <a:gd name="connsiteY15" fmla="*/ 1202252 h 1891848"/>
              <a:gd name="connsiteX16" fmla="*/ 176040 w 2847181"/>
              <a:gd name="connsiteY16" fmla="*/ 1202252 h 1891848"/>
              <a:gd name="connsiteX17" fmla="*/ 176040 w 2847181"/>
              <a:gd name="connsiteY17" fmla="*/ 674915 h 1891848"/>
              <a:gd name="connsiteX18" fmla="*/ 1305733 w 2847181"/>
              <a:gd name="connsiteY18" fmla="*/ 124675 h 1891848"/>
              <a:gd name="connsiteX19" fmla="*/ 2603795 w 2847181"/>
              <a:gd name="connsiteY19" fmla="*/ 674915 h 1891848"/>
              <a:gd name="connsiteX20" fmla="*/ 2401752 w 2847181"/>
              <a:gd name="connsiteY20" fmla="*/ 1218689 h 1891848"/>
              <a:gd name="connsiteX21" fmla="*/ 2441537 w 2847181"/>
              <a:gd name="connsiteY21" fmla="*/ 1202252 h 1891848"/>
              <a:gd name="connsiteX22" fmla="*/ 2441537 w 2847181"/>
              <a:gd name="connsiteY22" fmla="*/ 837172 h 1891848"/>
              <a:gd name="connsiteX23" fmla="*/ 2279279 w 2847181"/>
              <a:gd name="connsiteY23" fmla="*/ 674915 h 1891848"/>
              <a:gd name="connsiteX24" fmla="*/ 2302593 w 2847181"/>
              <a:gd name="connsiteY24" fmla="*/ 674915 h 1891848"/>
              <a:gd name="connsiteX25" fmla="*/ 2102235 w 2847181"/>
              <a:gd name="connsiteY25" fmla="*/ 913372 h 1891848"/>
              <a:gd name="connsiteX26" fmla="*/ 2127635 w 2847181"/>
              <a:gd name="connsiteY26" fmla="*/ 1754990 h 1891848"/>
              <a:gd name="connsiteX27" fmla="*/ 2327993 w 2847181"/>
              <a:gd name="connsiteY27" fmla="*/ 1879148 h 1891848"/>
              <a:gd name="connsiteX28" fmla="*/ 2279279 w 2847181"/>
              <a:gd name="connsiteY28" fmla="*/ 1891848 h 1891848"/>
              <a:gd name="connsiteX29" fmla="*/ 2441537 w 2847181"/>
              <a:gd name="connsiteY29" fmla="*/ 1729590 h 1891848"/>
              <a:gd name="connsiteX30" fmla="*/ 2441537 w 2847181"/>
              <a:gd name="connsiteY30" fmla="*/ 1364510 h 1891848"/>
              <a:gd name="connsiteX31" fmla="*/ 2603795 w 2847181"/>
              <a:gd name="connsiteY31" fmla="*/ 1364510 h 1891848"/>
              <a:gd name="connsiteX32" fmla="*/ 2603795 w 2847181"/>
              <a:gd name="connsiteY32" fmla="*/ 1405075 h 1891848"/>
              <a:gd name="connsiteX33" fmla="*/ 2725488 w 2847181"/>
              <a:gd name="connsiteY33" fmla="*/ 1526768 h 1891848"/>
              <a:gd name="connsiteX34" fmla="*/ 2847181 w 2847181"/>
              <a:gd name="connsiteY34" fmla="*/ 1405075 h 1891848"/>
              <a:gd name="connsiteX35" fmla="*/ 2847181 w 2847181"/>
              <a:gd name="connsiteY35" fmla="*/ 674915 h 1891848"/>
              <a:gd name="connsiteX36" fmla="*/ 1318433 w 2847181"/>
              <a:gd name="connsiteY36" fmla="*/ 18005 h 1891848"/>
              <a:gd name="connsiteX0" fmla="*/ 1318433 w 2847181"/>
              <a:gd name="connsiteY0" fmla="*/ 18005 h 1891848"/>
              <a:gd name="connsiteX1" fmla="*/ 16837 w 2847181"/>
              <a:gd name="connsiteY1" fmla="*/ 658478 h 1891848"/>
              <a:gd name="connsiteX2" fmla="*/ 0 w 2847181"/>
              <a:gd name="connsiteY2" fmla="*/ 1388639 h 1891848"/>
              <a:gd name="connsiteX3" fmla="*/ 54347 w 2847181"/>
              <a:gd name="connsiteY3" fmla="*/ 1543204 h 1891848"/>
              <a:gd name="connsiteX4" fmla="*/ 7671 w 2847181"/>
              <a:gd name="connsiteY4" fmla="*/ 1405075 h 1891848"/>
              <a:gd name="connsiteX5" fmla="*/ 192877 w 2847181"/>
              <a:gd name="connsiteY5" fmla="*/ 1380946 h 1891848"/>
              <a:gd name="connsiteX6" fmla="*/ 169928 w 2847181"/>
              <a:gd name="connsiteY6" fmla="*/ 1364510 h 1891848"/>
              <a:gd name="connsiteX7" fmla="*/ 169928 w 2847181"/>
              <a:gd name="connsiteY7" fmla="*/ 1729590 h 1891848"/>
              <a:gd name="connsiteX8" fmla="*/ 332186 w 2847181"/>
              <a:gd name="connsiteY8" fmla="*/ 1891848 h 1891848"/>
              <a:gd name="connsiteX9" fmla="*/ 334273 w 2847181"/>
              <a:gd name="connsiteY9" fmla="*/ 1866448 h 1891848"/>
              <a:gd name="connsiteX10" fmla="*/ 521931 w 2847181"/>
              <a:gd name="connsiteY10" fmla="*/ 1704190 h 1891848"/>
              <a:gd name="connsiteX11" fmla="*/ 509231 w 2847181"/>
              <a:gd name="connsiteY11" fmla="*/ 849872 h 1891848"/>
              <a:gd name="connsiteX12" fmla="*/ 346973 w 2847181"/>
              <a:gd name="connsiteY12" fmla="*/ 674915 h 1891848"/>
              <a:gd name="connsiteX13" fmla="*/ 332186 w 2847181"/>
              <a:gd name="connsiteY13" fmla="*/ 674915 h 1891848"/>
              <a:gd name="connsiteX14" fmla="*/ 169928 w 2847181"/>
              <a:gd name="connsiteY14" fmla="*/ 837172 h 1891848"/>
              <a:gd name="connsiteX15" fmla="*/ 169928 w 2847181"/>
              <a:gd name="connsiteY15" fmla="*/ 1202252 h 1891848"/>
              <a:gd name="connsiteX16" fmla="*/ 176040 w 2847181"/>
              <a:gd name="connsiteY16" fmla="*/ 1202252 h 1891848"/>
              <a:gd name="connsiteX17" fmla="*/ 176040 w 2847181"/>
              <a:gd name="connsiteY17" fmla="*/ 674915 h 1891848"/>
              <a:gd name="connsiteX18" fmla="*/ 1305733 w 2847181"/>
              <a:gd name="connsiteY18" fmla="*/ 124675 h 1891848"/>
              <a:gd name="connsiteX19" fmla="*/ 2603795 w 2847181"/>
              <a:gd name="connsiteY19" fmla="*/ 674915 h 1891848"/>
              <a:gd name="connsiteX20" fmla="*/ 2401752 w 2847181"/>
              <a:gd name="connsiteY20" fmla="*/ 1218689 h 1891848"/>
              <a:gd name="connsiteX21" fmla="*/ 2441537 w 2847181"/>
              <a:gd name="connsiteY21" fmla="*/ 1202252 h 1891848"/>
              <a:gd name="connsiteX22" fmla="*/ 2441537 w 2847181"/>
              <a:gd name="connsiteY22" fmla="*/ 837172 h 1891848"/>
              <a:gd name="connsiteX23" fmla="*/ 2279279 w 2847181"/>
              <a:gd name="connsiteY23" fmla="*/ 674915 h 1891848"/>
              <a:gd name="connsiteX24" fmla="*/ 2302593 w 2847181"/>
              <a:gd name="connsiteY24" fmla="*/ 674915 h 1891848"/>
              <a:gd name="connsiteX25" fmla="*/ 2102235 w 2847181"/>
              <a:gd name="connsiteY25" fmla="*/ 913372 h 1891848"/>
              <a:gd name="connsiteX26" fmla="*/ 2127635 w 2847181"/>
              <a:gd name="connsiteY26" fmla="*/ 1754990 h 1891848"/>
              <a:gd name="connsiteX27" fmla="*/ 2327993 w 2847181"/>
              <a:gd name="connsiteY27" fmla="*/ 1879148 h 1891848"/>
              <a:gd name="connsiteX28" fmla="*/ 2279279 w 2847181"/>
              <a:gd name="connsiteY28" fmla="*/ 1891848 h 1891848"/>
              <a:gd name="connsiteX29" fmla="*/ 2441537 w 2847181"/>
              <a:gd name="connsiteY29" fmla="*/ 1729590 h 1891848"/>
              <a:gd name="connsiteX30" fmla="*/ 2441537 w 2847181"/>
              <a:gd name="connsiteY30" fmla="*/ 1364510 h 1891848"/>
              <a:gd name="connsiteX31" fmla="*/ 2603795 w 2847181"/>
              <a:gd name="connsiteY31" fmla="*/ 1364510 h 1891848"/>
              <a:gd name="connsiteX32" fmla="*/ 2435426 w 2847181"/>
              <a:gd name="connsiteY32" fmla="*/ 1372202 h 1891848"/>
              <a:gd name="connsiteX33" fmla="*/ 2725488 w 2847181"/>
              <a:gd name="connsiteY33" fmla="*/ 1526768 h 1891848"/>
              <a:gd name="connsiteX34" fmla="*/ 2847181 w 2847181"/>
              <a:gd name="connsiteY34" fmla="*/ 1405075 h 1891848"/>
              <a:gd name="connsiteX35" fmla="*/ 2847181 w 2847181"/>
              <a:gd name="connsiteY35" fmla="*/ 674915 h 1891848"/>
              <a:gd name="connsiteX36" fmla="*/ 1318433 w 2847181"/>
              <a:gd name="connsiteY36" fmla="*/ 18005 h 1891848"/>
              <a:gd name="connsiteX0" fmla="*/ 1318433 w 2847181"/>
              <a:gd name="connsiteY0" fmla="*/ 18005 h 1891848"/>
              <a:gd name="connsiteX1" fmla="*/ 16837 w 2847181"/>
              <a:gd name="connsiteY1" fmla="*/ 658478 h 1891848"/>
              <a:gd name="connsiteX2" fmla="*/ 0 w 2847181"/>
              <a:gd name="connsiteY2" fmla="*/ 1388639 h 1891848"/>
              <a:gd name="connsiteX3" fmla="*/ 54347 w 2847181"/>
              <a:gd name="connsiteY3" fmla="*/ 1543204 h 1891848"/>
              <a:gd name="connsiteX4" fmla="*/ 7671 w 2847181"/>
              <a:gd name="connsiteY4" fmla="*/ 1405075 h 1891848"/>
              <a:gd name="connsiteX5" fmla="*/ 192877 w 2847181"/>
              <a:gd name="connsiteY5" fmla="*/ 1380946 h 1891848"/>
              <a:gd name="connsiteX6" fmla="*/ 169928 w 2847181"/>
              <a:gd name="connsiteY6" fmla="*/ 1364510 h 1891848"/>
              <a:gd name="connsiteX7" fmla="*/ 169928 w 2847181"/>
              <a:gd name="connsiteY7" fmla="*/ 1729590 h 1891848"/>
              <a:gd name="connsiteX8" fmla="*/ 332186 w 2847181"/>
              <a:gd name="connsiteY8" fmla="*/ 1891848 h 1891848"/>
              <a:gd name="connsiteX9" fmla="*/ 334273 w 2847181"/>
              <a:gd name="connsiteY9" fmla="*/ 1866448 h 1891848"/>
              <a:gd name="connsiteX10" fmla="*/ 521931 w 2847181"/>
              <a:gd name="connsiteY10" fmla="*/ 1704190 h 1891848"/>
              <a:gd name="connsiteX11" fmla="*/ 509231 w 2847181"/>
              <a:gd name="connsiteY11" fmla="*/ 849872 h 1891848"/>
              <a:gd name="connsiteX12" fmla="*/ 346973 w 2847181"/>
              <a:gd name="connsiteY12" fmla="*/ 674915 h 1891848"/>
              <a:gd name="connsiteX13" fmla="*/ 332186 w 2847181"/>
              <a:gd name="connsiteY13" fmla="*/ 674915 h 1891848"/>
              <a:gd name="connsiteX14" fmla="*/ 169928 w 2847181"/>
              <a:gd name="connsiteY14" fmla="*/ 837172 h 1891848"/>
              <a:gd name="connsiteX15" fmla="*/ 169928 w 2847181"/>
              <a:gd name="connsiteY15" fmla="*/ 1202252 h 1891848"/>
              <a:gd name="connsiteX16" fmla="*/ 176040 w 2847181"/>
              <a:gd name="connsiteY16" fmla="*/ 1202252 h 1891848"/>
              <a:gd name="connsiteX17" fmla="*/ 176040 w 2847181"/>
              <a:gd name="connsiteY17" fmla="*/ 674915 h 1891848"/>
              <a:gd name="connsiteX18" fmla="*/ 1305733 w 2847181"/>
              <a:gd name="connsiteY18" fmla="*/ 124675 h 1891848"/>
              <a:gd name="connsiteX19" fmla="*/ 2603795 w 2847181"/>
              <a:gd name="connsiteY19" fmla="*/ 674915 h 1891848"/>
              <a:gd name="connsiteX20" fmla="*/ 2401752 w 2847181"/>
              <a:gd name="connsiteY20" fmla="*/ 1218689 h 1891848"/>
              <a:gd name="connsiteX21" fmla="*/ 2441537 w 2847181"/>
              <a:gd name="connsiteY21" fmla="*/ 1202252 h 1891848"/>
              <a:gd name="connsiteX22" fmla="*/ 2441537 w 2847181"/>
              <a:gd name="connsiteY22" fmla="*/ 837172 h 1891848"/>
              <a:gd name="connsiteX23" fmla="*/ 2279279 w 2847181"/>
              <a:gd name="connsiteY23" fmla="*/ 674915 h 1891848"/>
              <a:gd name="connsiteX24" fmla="*/ 2302593 w 2847181"/>
              <a:gd name="connsiteY24" fmla="*/ 674915 h 1891848"/>
              <a:gd name="connsiteX25" fmla="*/ 2102235 w 2847181"/>
              <a:gd name="connsiteY25" fmla="*/ 913372 h 1891848"/>
              <a:gd name="connsiteX26" fmla="*/ 2127635 w 2847181"/>
              <a:gd name="connsiteY26" fmla="*/ 1754990 h 1891848"/>
              <a:gd name="connsiteX27" fmla="*/ 2327993 w 2847181"/>
              <a:gd name="connsiteY27" fmla="*/ 1879148 h 1891848"/>
              <a:gd name="connsiteX28" fmla="*/ 2279279 w 2847181"/>
              <a:gd name="connsiteY28" fmla="*/ 1891848 h 1891848"/>
              <a:gd name="connsiteX29" fmla="*/ 2441537 w 2847181"/>
              <a:gd name="connsiteY29" fmla="*/ 1729590 h 1891848"/>
              <a:gd name="connsiteX30" fmla="*/ 2441537 w 2847181"/>
              <a:gd name="connsiteY30" fmla="*/ 1364510 h 1891848"/>
              <a:gd name="connsiteX31" fmla="*/ 2603795 w 2847181"/>
              <a:gd name="connsiteY31" fmla="*/ 1364510 h 1891848"/>
              <a:gd name="connsiteX32" fmla="*/ 2435426 w 2847181"/>
              <a:gd name="connsiteY32" fmla="*/ 1372202 h 1891848"/>
              <a:gd name="connsiteX33" fmla="*/ 2725488 w 2847181"/>
              <a:gd name="connsiteY33" fmla="*/ 1526768 h 1891848"/>
              <a:gd name="connsiteX34" fmla="*/ 2611464 w 2847181"/>
              <a:gd name="connsiteY34" fmla="*/ 1454383 h 1891848"/>
              <a:gd name="connsiteX35" fmla="*/ 2847181 w 2847181"/>
              <a:gd name="connsiteY35" fmla="*/ 674915 h 1891848"/>
              <a:gd name="connsiteX36" fmla="*/ 1318433 w 2847181"/>
              <a:gd name="connsiteY36" fmla="*/ 18005 h 1891848"/>
              <a:gd name="connsiteX0" fmla="*/ 1318433 w 2847181"/>
              <a:gd name="connsiteY0" fmla="*/ 18005 h 1891848"/>
              <a:gd name="connsiteX1" fmla="*/ 16837 w 2847181"/>
              <a:gd name="connsiteY1" fmla="*/ 658478 h 1891848"/>
              <a:gd name="connsiteX2" fmla="*/ 0 w 2847181"/>
              <a:gd name="connsiteY2" fmla="*/ 1388639 h 1891848"/>
              <a:gd name="connsiteX3" fmla="*/ 54347 w 2847181"/>
              <a:gd name="connsiteY3" fmla="*/ 1543204 h 1891848"/>
              <a:gd name="connsiteX4" fmla="*/ 7671 w 2847181"/>
              <a:gd name="connsiteY4" fmla="*/ 1405075 h 1891848"/>
              <a:gd name="connsiteX5" fmla="*/ 192877 w 2847181"/>
              <a:gd name="connsiteY5" fmla="*/ 1380946 h 1891848"/>
              <a:gd name="connsiteX6" fmla="*/ 169928 w 2847181"/>
              <a:gd name="connsiteY6" fmla="*/ 1364510 h 1891848"/>
              <a:gd name="connsiteX7" fmla="*/ 169928 w 2847181"/>
              <a:gd name="connsiteY7" fmla="*/ 1729590 h 1891848"/>
              <a:gd name="connsiteX8" fmla="*/ 332186 w 2847181"/>
              <a:gd name="connsiteY8" fmla="*/ 1891848 h 1891848"/>
              <a:gd name="connsiteX9" fmla="*/ 334273 w 2847181"/>
              <a:gd name="connsiteY9" fmla="*/ 1866448 h 1891848"/>
              <a:gd name="connsiteX10" fmla="*/ 521931 w 2847181"/>
              <a:gd name="connsiteY10" fmla="*/ 1704190 h 1891848"/>
              <a:gd name="connsiteX11" fmla="*/ 509231 w 2847181"/>
              <a:gd name="connsiteY11" fmla="*/ 849872 h 1891848"/>
              <a:gd name="connsiteX12" fmla="*/ 346973 w 2847181"/>
              <a:gd name="connsiteY12" fmla="*/ 674915 h 1891848"/>
              <a:gd name="connsiteX13" fmla="*/ 332186 w 2847181"/>
              <a:gd name="connsiteY13" fmla="*/ 674915 h 1891848"/>
              <a:gd name="connsiteX14" fmla="*/ 169928 w 2847181"/>
              <a:gd name="connsiteY14" fmla="*/ 837172 h 1891848"/>
              <a:gd name="connsiteX15" fmla="*/ 169928 w 2847181"/>
              <a:gd name="connsiteY15" fmla="*/ 1202252 h 1891848"/>
              <a:gd name="connsiteX16" fmla="*/ 176040 w 2847181"/>
              <a:gd name="connsiteY16" fmla="*/ 1202252 h 1891848"/>
              <a:gd name="connsiteX17" fmla="*/ 176040 w 2847181"/>
              <a:gd name="connsiteY17" fmla="*/ 674915 h 1891848"/>
              <a:gd name="connsiteX18" fmla="*/ 1305733 w 2847181"/>
              <a:gd name="connsiteY18" fmla="*/ 124675 h 1891848"/>
              <a:gd name="connsiteX19" fmla="*/ 2603795 w 2847181"/>
              <a:gd name="connsiteY19" fmla="*/ 674915 h 1891848"/>
              <a:gd name="connsiteX20" fmla="*/ 2401752 w 2847181"/>
              <a:gd name="connsiteY20" fmla="*/ 1218689 h 1891848"/>
              <a:gd name="connsiteX21" fmla="*/ 2441537 w 2847181"/>
              <a:gd name="connsiteY21" fmla="*/ 1202252 h 1891848"/>
              <a:gd name="connsiteX22" fmla="*/ 2441537 w 2847181"/>
              <a:gd name="connsiteY22" fmla="*/ 837172 h 1891848"/>
              <a:gd name="connsiteX23" fmla="*/ 2279279 w 2847181"/>
              <a:gd name="connsiteY23" fmla="*/ 674915 h 1891848"/>
              <a:gd name="connsiteX24" fmla="*/ 2302593 w 2847181"/>
              <a:gd name="connsiteY24" fmla="*/ 674915 h 1891848"/>
              <a:gd name="connsiteX25" fmla="*/ 2102235 w 2847181"/>
              <a:gd name="connsiteY25" fmla="*/ 913372 h 1891848"/>
              <a:gd name="connsiteX26" fmla="*/ 2127635 w 2847181"/>
              <a:gd name="connsiteY26" fmla="*/ 1754990 h 1891848"/>
              <a:gd name="connsiteX27" fmla="*/ 2327993 w 2847181"/>
              <a:gd name="connsiteY27" fmla="*/ 1879148 h 1891848"/>
              <a:gd name="connsiteX28" fmla="*/ 2279279 w 2847181"/>
              <a:gd name="connsiteY28" fmla="*/ 1891848 h 1891848"/>
              <a:gd name="connsiteX29" fmla="*/ 2441537 w 2847181"/>
              <a:gd name="connsiteY29" fmla="*/ 1729590 h 1891848"/>
              <a:gd name="connsiteX30" fmla="*/ 2441537 w 2847181"/>
              <a:gd name="connsiteY30" fmla="*/ 1364510 h 1891848"/>
              <a:gd name="connsiteX31" fmla="*/ 2603795 w 2847181"/>
              <a:gd name="connsiteY31" fmla="*/ 1364510 h 1891848"/>
              <a:gd name="connsiteX32" fmla="*/ 2435426 w 2847181"/>
              <a:gd name="connsiteY32" fmla="*/ 1372202 h 1891848"/>
              <a:gd name="connsiteX33" fmla="*/ 2523446 w 2847181"/>
              <a:gd name="connsiteY33" fmla="*/ 1543204 h 1891848"/>
              <a:gd name="connsiteX34" fmla="*/ 2611464 w 2847181"/>
              <a:gd name="connsiteY34" fmla="*/ 1454383 h 1891848"/>
              <a:gd name="connsiteX35" fmla="*/ 2847181 w 2847181"/>
              <a:gd name="connsiteY35" fmla="*/ 674915 h 1891848"/>
              <a:gd name="connsiteX36" fmla="*/ 1318433 w 2847181"/>
              <a:gd name="connsiteY36" fmla="*/ 18005 h 1891848"/>
              <a:gd name="connsiteX0" fmla="*/ 1318433 w 2847181"/>
              <a:gd name="connsiteY0" fmla="*/ 18005 h 1891848"/>
              <a:gd name="connsiteX1" fmla="*/ 16837 w 2847181"/>
              <a:gd name="connsiteY1" fmla="*/ 658478 h 1891848"/>
              <a:gd name="connsiteX2" fmla="*/ 0 w 2847181"/>
              <a:gd name="connsiteY2" fmla="*/ 1388639 h 1891848"/>
              <a:gd name="connsiteX3" fmla="*/ 54347 w 2847181"/>
              <a:gd name="connsiteY3" fmla="*/ 1543204 h 1891848"/>
              <a:gd name="connsiteX4" fmla="*/ 7671 w 2847181"/>
              <a:gd name="connsiteY4" fmla="*/ 1405075 h 1891848"/>
              <a:gd name="connsiteX5" fmla="*/ 192877 w 2847181"/>
              <a:gd name="connsiteY5" fmla="*/ 1380946 h 1891848"/>
              <a:gd name="connsiteX6" fmla="*/ 169928 w 2847181"/>
              <a:gd name="connsiteY6" fmla="*/ 1364510 h 1891848"/>
              <a:gd name="connsiteX7" fmla="*/ 169928 w 2847181"/>
              <a:gd name="connsiteY7" fmla="*/ 1729590 h 1891848"/>
              <a:gd name="connsiteX8" fmla="*/ 332186 w 2847181"/>
              <a:gd name="connsiteY8" fmla="*/ 1891848 h 1891848"/>
              <a:gd name="connsiteX9" fmla="*/ 334273 w 2847181"/>
              <a:gd name="connsiteY9" fmla="*/ 1866448 h 1891848"/>
              <a:gd name="connsiteX10" fmla="*/ 521931 w 2847181"/>
              <a:gd name="connsiteY10" fmla="*/ 1704190 h 1891848"/>
              <a:gd name="connsiteX11" fmla="*/ 509231 w 2847181"/>
              <a:gd name="connsiteY11" fmla="*/ 849872 h 1891848"/>
              <a:gd name="connsiteX12" fmla="*/ 346973 w 2847181"/>
              <a:gd name="connsiteY12" fmla="*/ 674915 h 1891848"/>
              <a:gd name="connsiteX13" fmla="*/ 332186 w 2847181"/>
              <a:gd name="connsiteY13" fmla="*/ 674915 h 1891848"/>
              <a:gd name="connsiteX14" fmla="*/ 169928 w 2847181"/>
              <a:gd name="connsiteY14" fmla="*/ 837172 h 1891848"/>
              <a:gd name="connsiteX15" fmla="*/ 169928 w 2847181"/>
              <a:gd name="connsiteY15" fmla="*/ 1202252 h 1891848"/>
              <a:gd name="connsiteX16" fmla="*/ 176040 w 2847181"/>
              <a:gd name="connsiteY16" fmla="*/ 1202252 h 1891848"/>
              <a:gd name="connsiteX17" fmla="*/ 176040 w 2847181"/>
              <a:gd name="connsiteY17" fmla="*/ 674915 h 1891848"/>
              <a:gd name="connsiteX18" fmla="*/ 1305733 w 2847181"/>
              <a:gd name="connsiteY18" fmla="*/ 124675 h 1891848"/>
              <a:gd name="connsiteX19" fmla="*/ 2418589 w 2847181"/>
              <a:gd name="connsiteY19" fmla="*/ 691352 h 1891848"/>
              <a:gd name="connsiteX20" fmla="*/ 2401752 w 2847181"/>
              <a:gd name="connsiteY20" fmla="*/ 1218689 h 1891848"/>
              <a:gd name="connsiteX21" fmla="*/ 2441537 w 2847181"/>
              <a:gd name="connsiteY21" fmla="*/ 1202252 h 1891848"/>
              <a:gd name="connsiteX22" fmla="*/ 2441537 w 2847181"/>
              <a:gd name="connsiteY22" fmla="*/ 837172 h 1891848"/>
              <a:gd name="connsiteX23" fmla="*/ 2279279 w 2847181"/>
              <a:gd name="connsiteY23" fmla="*/ 674915 h 1891848"/>
              <a:gd name="connsiteX24" fmla="*/ 2302593 w 2847181"/>
              <a:gd name="connsiteY24" fmla="*/ 674915 h 1891848"/>
              <a:gd name="connsiteX25" fmla="*/ 2102235 w 2847181"/>
              <a:gd name="connsiteY25" fmla="*/ 913372 h 1891848"/>
              <a:gd name="connsiteX26" fmla="*/ 2127635 w 2847181"/>
              <a:gd name="connsiteY26" fmla="*/ 1754990 h 1891848"/>
              <a:gd name="connsiteX27" fmla="*/ 2327993 w 2847181"/>
              <a:gd name="connsiteY27" fmla="*/ 1879148 h 1891848"/>
              <a:gd name="connsiteX28" fmla="*/ 2279279 w 2847181"/>
              <a:gd name="connsiteY28" fmla="*/ 1891848 h 1891848"/>
              <a:gd name="connsiteX29" fmla="*/ 2441537 w 2847181"/>
              <a:gd name="connsiteY29" fmla="*/ 1729590 h 1891848"/>
              <a:gd name="connsiteX30" fmla="*/ 2441537 w 2847181"/>
              <a:gd name="connsiteY30" fmla="*/ 1364510 h 1891848"/>
              <a:gd name="connsiteX31" fmla="*/ 2603795 w 2847181"/>
              <a:gd name="connsiteY31" fmla="*/ 1364510 h 1891848"/>
              <a:gd name="connsiteX32" fmla="*/ 2435426 w 2847181"/>
              <a:gd name="connsiteY32" fmla="*/ 1372202 h 1891848"/>
              <a:gd name="connsiteX33" fmla="*/ 2523446 w 2847181"/>
              <a:gd name="connsiteY33" fmla="*/ 1543204 h 1891848"/>
              <a:gd name="connsiteX34" fmla="*/ 2611464 w 2847181"/>
              <a:gd name="connsiteY34" fmla="*/ 1454383 h 1891848"/>
              <a:gd name="connsiteX35" fmla="*/ 2847181 w 2847181"/>
              <a:gd name="connsiteY35" fmla="*/ 674915 h 1891848"/>
              <a:gd name="connsiteX36" fmla="*/ 1318433 w 2847181"/>
              <a:gd name="connsiteY36" fmla="*/ 18005 h 1891848"/>
              <a:gd name="connsiteX0" fmla="*/ 1318433 w 2611464"/>
              <a:gd name="connsiteY0" fmla="*/ 8753 h 1882596"/>
              <a:gd name="connsiteX1" fmla="*/ 16837 w 2611464"/>
              <a:gd name="connsiteY1" fmla="*/ 649226 h 1882596"/>
              <a:gd name="connsiteX2" fmla="*/ 0 w 2611464"/>
              <a:gd name="connsiteY2" fmla="*/ 1379387 h 1882596"/>
              <a:gd name="connsiteX3" fmla="*/ 54347 w 2611464"/>
              <a:gd name="connsiteY3" fmla="*/ 1533952 h 1882596"/>
              <a:gd name="connsiteX4" fmla="*/ 7671 w 2611464"/>
              <a:gd name="connsiteY4" fmla="*/ 1395823 h 1882596"/>
              <a:gd name="connsiteX5" fmla="*/ 192877 w 2611464"/>
              <a:gd name="connsiteY5" fmla="*/ 1371694 h 1882596"/>
              <a:gd name="connsiteX6" fmla="*/ 169928 w 2611464"/>
              <a:gd name="connsiteY6" fmla="*/ 1355258 h 1882596"/>
              <a:gd name="connsiteX7" fmla="*/ 169928 w 2611464"/>
              <a:gd name="connsiteY7" fmla="*/ 1720338 h 1882596"/>
              <a:gd name="connsiteX8" fmla="*/ 332186 w 2611464"/>
              <a:gd name="connsiteY8" fmla="*/ 1882596 h 1882596"/>
              <a:gd name="connsiteX9" fmla="*/ 334273 w 2611464"/>
              <a:gd name="connsiteY9" fmla="*/ 1857196 h 1882596"/>
              <a:gd name="connsiteX10" fmla="*/ 521931 w 2611464"/>
              <a:gd name="connsiteY10" fmla="*/ 1694938 h 1882596"/>
              <a:gd name="connsiteX11" fmla="*/ 509231 w 2611464"/>
              <a:gd name="connsiteY11" fmla="*/ 840620 h 1882596"/>
              <a:gd name="connsiteX12" fmla="*/ 346973 w 2611464"/>
              <a:gd name="connsiteY12" fmla="*/ 665663 h 1882596"/>
              <a:gd name="connsiteX13" fmla="*/ 332186 w 2611464"/>
              <a:gd name="connsiteY13" fmla="*/ 665663 h 1882596"/>
              <a:gd name="connsiteX14" fmla="*/ 169928 w 2611464"/>
              <a:gd name="connsiteY14" fmla="*/ 827920 h 1882596"/>
              <a:gd name="connsiteX15" fmla="*/ 169928 w 2611464"/>
              <a:gd name="connsiteY15" fmla="*/ 1193000 h 1882596"/>
              <a:gd name="connsiteX16" fmla="*/ 176040 w 2611464"/>
              <a:gd name="connsiteY16" fmla="*/ 1193000 h 1882596"/>
              <a:gd name="connsiteX17" fmla="*/ 176040 w 2611464"/>
              <a:gd name="connsiteY17" fmla="*/ 665663 h 1882596"/>
              <a:gd name="connsiteX18" fmla="*/ 1305733 w 2611464"/>
              <a:gd name="connsiteY18" fmla="*/ 115423 h 1882596"/>
              <a:gd name="connsiteX19" fmla="*/ 2418589 w 2611464"/>
              <a:gd name="connsiteY19" fmla="*/ 682100 h 1882596"/>
              <a:gd name="connsiteX20" fmla="*/ 2401752 w 2611464"/>
              <a:gd name="connsiteY20" fmla="*/ 1209437 h 1882596"/>
              <a:gd name="connsiteX21" fmla="*/ 2441537 w 2611464"/>
              <a:gd name="connsiteY21" fmla="*/ 1193000 h 1882596"/>
              <a:gd name="connsiteX22" fmla="*/ 2441537 w 2611464"/>
              <a:gd name="connsiteY22" fmla="*/ 827920 h 1882596"/>
              <a:gd name="connsiteX23" fmla="*/ 2279279 w 2611464"/>
              <a:gd name="connsiteY23" fmla="*/ 665663 h 1882596"/>
              <a:gd name="connsiteX24" fmla="*/ 2302593 w 2611464"/>
              <a:gd name="connsiteY24" fmla="*/ 665663 h 1882596"/>
              <a:gd name="connsiteX25" fmla="*/ 2102235 w 2611464"/>
              <a:gd name="connsiteY25" fmla="*/ 904120 h 1882596"/>
              <a:gd name="connsiteX26" fmla="*/ 2127635 w 2611464"/>
              <a:gd name="connsiteY26" fmla="*/ 1745738 h 1882596"/>
              <a:gd name="connsiteX27" fmla="*/ 2327993 w 2611464"/>
              <a:gd name="connsiteY27" fmla="*/ 1869896 h 1882596"/>
              <a:gd name="connsiteX28" fmla="*/ 2279279 w 2611464"/>
              <a:gd name="connsiteY28" fmla="*/ 1882596 h 1882596"/>
              <a:gd name="connsiteX29" fmla="*/ 2441537 w 2611464"/>
              <a:gd name="connsiteY29" fmla="*/ 1720338 h 1882596"/>
              <a:gd name="connsiteX30" fmla="*/ 2441537 w 2611464"/>
              <a:gd name="connsiteY30" fmla="*/ 1355258 h 1882596"/>
              <a:gd name="connsiteX31" fmla="*/ 2603795 w 2611464"/>
              <a:gd name="connsiteY31" fmla="*/ 1355258 h 1882596"/>
              <a:gd name="connsiteX32" fmla="*/ 2435426 w 2611464"/>
              <a:gd name="connsiteY32" fmla="*/ 1362950 h 1882596"/>
              <a:gd name="connsiteX33" fmla="*/ 2523446 w 2611464"/>
              <a:gd name="connsiteY33" fmla="*/ 1533952 h 1882596"/>
              <a:gd name="connsiteX34" fmla="*/ 2611464 w 2611464"/>
              <a:gd name="connsiteY34" fmla="*/ 1445131 h 1882596"/>
              <a:gd name="connsiteX35" fmla="*/ 2594628 w 2611464"/>
              <a:gd name="connsiteY35" fmla="*/ 698536 h 1882596"/>
              <a:gd name="connsiteX36" fmla="*/ 1318433 w 2611464"/>
              <a:gd name="connsiteY36" fmla="*/ 8753 h 1882596"/>
              <a:gd name="connsiteX0" fmla="*/ 1318433 w 2611464"/>
              <a:gd name="connsiteY0" fmla="*/ 2367 h 1876210"/>
              <a:gd name="connsiteX1" fmla="*/ 16837 w 2611464"/>
              <a:gd name="connsiteY1" fmla="*/ 642840 h 1876210"/>
              <a:gd name="connsiteX2" fmla="*/ 0 w 2611464"/>
              <a:gd name="connsiteY2" fmla="*/ 1373001 h 1876210"/>
              <a:gd name="connsiteX3" fmla="*/ 54347 w 2611464"/>
              <a:gd name="connsiteY3" fmla="*/ 1527566 h 1876210"/>
              <a:gd name="connsiteX4" fmla="*/ 7671 w 2611464"/>
              <a:gd name="connsiteY4" fmla="*/ 1389437 h 1876210"/>
              <a:gd name="connsiteX5" fmla="*/ 192877 w 2611464"/>
              <a:gd name="connsiteY5" fmla="*/ 1365308 h 1876210"/>
              <a:gd name="connsiteX6" fmla="*/ 169928 w 2611464"/>
              <a:gd name="connsiteY6" fmla="*/ 1348872 h 1876210"/>
              <a:gd name="connsiteX7" fmla="*/ 169928 w 2611464"/>
              <a:gd name="connsiteY7" fmla="*/ 1713952 h 1876210"/>
              <a:gd name="connsiteX8" fmla="*/ 332186 w 2611464"/>
              <a:gd name="connsiteY8" fmla="*/ 1876210 h 1876210"/>
              <a:gd name="connsiteX9" fmla="*/ 334273 w 2611464"/>
              <a:gd name="connsiteY9" fmla="*/ 1850810 h 1876210"/>
              <a:gd name="connsiteX10" fmla="*/ 521931 w 2611464"/>
              <a:gd name="connsiteY10" fmla="*/ 1688552 h 1876210"/>
              <a:gd name="connsiteX11" fmla="*/ 509231 w 2611464"/>
              <a:gd name="connsiteY11" fmla="*/ 834234 h 1876210"/>
              <a:gd name="connsiteX12" fmla="*/ 346973 w 2611464"/>
              <a:gd name="connsiteY12" fmla="*/ 659277 h 1876210"/>
              <a:gd name="connsiteX13" fmla="*/ 332186 w 2611464"/>
              <a:gd name="connsiteY13" fmla="*/ 659277 h 1876210"/>
              <a:gd name="connsiteX14" fmla="*/ 169928 w 2611464"/>
              <a:gd name="connsiteY14" fmla="*/ 821534 h 1876210"/>
              <a:gd name="connsiteX15" fmla="*/ 169928 w 2611464"/>
              <a:gd name="connsiteY15" fmla="*/ 1186614 h 1876210"/>
              <a:gd name="connsiteX16" fmla="*/ 176040 w 2611464"/>
              <a:gd name="connsiteY16" fmla="*/ 1186614 h 1876210"/>
              <a:gd name="connsiteX17" fmla="*/ 176040 w 2611464"/>
              <a:gd name="connsiteY17" fmla="*/ 659277 h 1876210"/>
              <a:gd name="connsiteX18" fmla="*/ 1305733 w 2611464"/>
              <a:gd name="connsiteY18" fmla="*/ 109037 h 1876210"/>
              <a:gd name="connsiteX19" fmla="*/ 2418589 w 2611464"/>
              <a:gd name="connsiteY19" fmla="*/ 675714 h 1876210"/>
              <a:gd name="connsiteX20" fmla="*/ 2401752 w 2611464"/>
              <a:gd name="connsiteY20" fmla="*/ 1203051 h 1876210"/>
              <a:gd name="connsiteX21" fmla="*/ 2441537 w 2611464"/>
              <a:gd name="connsiteY21" fmla="*/ 1186614 h 1876210"/>
              <a:gd name="connsiteX22" fmla="*/ 2441537 w 2611464"/>
              <a:gd name="connsiteY22" fmla="*/ 821534 h 1876210"/>
              <a:gd name="connsiteX23" fmla="*/ 2279279 w 2611464"/>
              <a:gd name="connsiteY23" fmla="*/ 659277 h 1876210"/>
              <a:gd name="connsiteX24" fmla="*/ 2302593 w 2611464"/>
              <a:gd name="connsiteY24" fmla="*/ 659277 h 1876210"/>
              <a:gd name="connsiteX25" fmla="*/ 2102235 w 2611464"/>
              <a:gd name="connsiteY25" fmla="*/ 897734 h 1876210"/>
              <a:gd name="connsiteX26" fmla="*/ 2127635 w 2611464"/>
              <a:gd name="connsiteY26" fmla="*/ 1739352 h 1876210"/>
              <a:gd name="connsiteX27" fmla="*/ 2327993 w 2611464"/>
              <a:gd name="connsiteY27" fmla="*/ 1863510 h 1876210"/>
              <a:gd name="connsiteX28" fmla="*/ 2279279 w 2611464"/>
              <a:gd name="connsiteY28" fmla="*/ 1876210 h 1876210"/>
              <a:gd name="connsiteX29" fmla="*/ 2441537 w 2611464"/>
              <a:gd name="connsiteY29" fmla="*/ 1713952 h 1876210"/>
              <a:gd name="connsiteX30" fmla="*/ 2441537 w 2611464"/>
              <a:gd name="connsiteY30" fmla="*/ 1348872 h 1876210"/>
              <a:gd name="connsiteX31" fmla="*/ 2603795 w 2611464"/>
              <a:gd name="connsiteY31" fmla="*/ 1348872 h 1876210"/>
              <a:gd name="connsiteX32" fmla="*/ 2435426 w 2611464"/>
              <a:gd name="connsiteY32" fmla="*/ 1356564 h 1876210"/>
              <a:gd name="connsiteX33" fmla="*/ 2523446 w 2611464"/>
              <a:gd name="connsiteY33" fmla="*/ 1527566 h 1876210"/>
              <a:gd name="connsiteX34" fmla="*/ 2611464 w 2611464"/>
              <a:gd name="connsiteY34" fmla="*/ 1438745 h 1876210"/>
              <a:gd name="connsiteX35" fmla="*/ 2594628 w 2611464"/>
              <a:gd name="connsiteY35" fmla="*/ 692150 h 1876210"/>
              <a:gd name="connsiteX36" fmla="*/ 1318433 w 2611464"/>
              <a:gd name="connsiteY36" fmla="*/ 2367 h 1876210"/>
              <a:gd name="connsiteX0" fmla="*/ 1318433 w 2611464"/>
              <a:gd name="connsiteY0" fmla="*/ 2367 h 1876210"/>
              <a:gd name="connsiteX1" fmla="*/ 16837 w 2611464"/>
              <a:gd name="connsiteY1" fmla="*/ 642840 h 1876210"/>
              <a:gd name="connsiteX2" fmla="*/ 0 w 2611464"/>
              <a:gd name="connsiteY2" fmla="*/ 1373001 h 1876210"/>
              <a:gd name="connsiteX3" fmla="*/ 54347 w 2611464"/>
              <a:gd name="connsiteY3" fmla="*/ 1527566 h 1876210"/>
              <a:gd name="connsiteX4" fmla="*/ 7671 w 2611464"/>
              <a:gd name="connsiteY4" fmla="*/ 1389437 h 1876210"/>
              <a:gd name="connsiteX5" fmla="*/ 192877 w 2611464"/>
              <a:gd name="connsiteY5" fmla="*/ 1365308 h 1876210"/>
              <a:gd name="connsiteX6" fmla="*/ 169928 w 2611464"/>
              <a:gd name="connsiteY6" fmla="*/ 1348872 h 1876210"/>
              <a:gd name="connsiteX7" fmla="*/ 169928 w 2611464"/>
              <a:gd name="connsiteY7" fmla="*/ 1713952 h 1876210"/>
              <a:gd name="connsiteX8" fmla="*/ 332186 w 2611464"/>
              <a:gd name="connsiteY8" fmla="*/ 1876210 h 1876210"/>
              <a:gd name="connsiteX9" fmla="*/ 334273 w 2611464"/>
              <a:gd name="connsiteY9" fmla="*/ 1850810 h 1876210"/>
              <a:gd name="connsiteX10" fmla="*/ 521931 w 2611464"/>
              <a:gd name="connsiteY10" fmla="*/ 1688552 h 1876210"/>
              <a:gd name="connsiteX11" fmla="*/ 509231 w 2611464"/>
              <a:gd name="connsiteY11" fmla="*/ 834234 h 1876210"/>
              <a:gd name="connsiteX12" fmla="*/ 346973 w 2611464"/>
              <a:gd name="connsiteY12" fmla="*/ 659277 h 1876210"/>
              <a:gd name="connsiteX13" fmla="*/ 332186 w 2611464"/>
              <a:gd name="connsiteY13" fmla="*/ 659277 h 1876210"/>
              <a:gd name="connsiteX14" fmla="*/ 169928 w 2611464"/>
              <a:gd name="connsiteY14" fmla="*/ 821534 h 1876210"/>
              <a:gd name="connsiteX15" fmla="*/ 169928 w 2611464"/>
              <a:gd name="connsiteY15" fmla="*/ 1186614 h 1876210"/>
              <a:gd name="connsiteX16" fmla="*/ 176040 w 2611464"/>
              <a:gd name="connsiteY16" fmla="*/ 1186614 h 1876210"/>
              <a:gd name="connsiteX17" fmla="*/ 176040 w 2611464"/>
              <a:gd name="connsiteY17" fmla="*/ 659277 h 1876210"/>
              <a:gd name="connsiteX18" fmla="*/ 1305733 w 2611464"/>
              <a:gd name="connsiteY18" fmla="*/ 109037 h 1876210"/>
              <a:gd name="connsiteX19" fmla="*/ 2418589 w 2611464"/>
              <a:gd name="connsiteY19" fmla="*/ 675714 h 1876210"/>
              <a:gd name="connsiteX20" fmla="*/ 2401752 w 2611464"/>
              <a:gd name="connsiteY20" fmla="*/ 1203051 h 1876210"/>
              <a:gd name="connsiteX21" fmla="*/ 2441537 w 2611464"/>
              <a:gd name="connsiteY21" fmla="*/ 1186614 h 1876210"/>
              <a:gd name="connsiteX22" fmla="*/ 2441537 w 2611464"/>
              <a:gd name="connsiteY22" fmla="*/ 821534 h 1876210"/>
              <a:gd name="connsiteX23" fmla="*/ 2279279 w 2611464"/>
              <a:gd name="connsiteY23" fmla="*/ 659277 h 1876210"/>
              <a:gd name="connsiteX24" fmla="*/ 2302593 w 2611464"/>
              <a:gd name="connsiteY24" fmla="*/ 659277 h 1876210"/>
              <a:gd name="connsiteX25" fmla="*/ 2102235 w 2611464"/>
              <a:gd name="connsiteY25" fmla="*/ 897734 h 1876210"/>
              <a:gd name="connsiteX26" fmla="*/ 2127635 w 2611464"/>
              <a:gd name="connsiteY26" fmla="*/ 1739352 h 1876210"/>
              <a:gd name="connsiteX27" fmla="*/ 2327993 w 2611464"/>
              <a:gd name="connsiteY27" fmla="*/ 1863510 h 1876210"/>
              <a:gd name="connsiteX28" fmla="*/ 2279279 w 2611464"/>
              <a:gd name="connsiteY28" fmla="*/ 1876210 h 1876210"/>
              <a:gd name="connsiteX29" fmla="*/ 2441537 w 2611464"/>
              <a:gd name="connsiteY29" fmla="*/ 1713952 h 1876210"/>
              <a:gd name="connsiteX30" fmla="*/ 2441537 w 2611464"/>
              <a:gd name="connsiteY30" fmla="*/ 1348872 h 1876210"/>
              <a:gd name="connsiteX31" fmla="*/ 2603795 w 2611464"/>
              <a:gd name="connsiteY31" fmla="*/ 1348872 h 1876210"/>
              <a:gd name="connsiteX32" fmla="*/ 2435426 w 2611464"/>
              <a:gd name="connsiteY32" fmla="*/ 1356564 h 1876210"/>
              <a:gd name="connsiteX33" fmla="*/ 2523446 w 2611464"/>
              <a:gd name="connsiteY33" fmla="*/ 1527566 h 1876210"/>
              <a:gd name="connsiteX34" fmla="*/ 2611464 w 2611464"/>
              <a:gd name="connsiteY34" fmla="*/ 1438745 h 1876210"/>
              <a:gd name="connsiteX35" fmla="*/ 2594628 w 2611464"/>
              <a:gd name="connsiteY35" fmla="*/ 692150 h 1876210"/>
              <a:gd name="connsiteX36" fmla="*/ 1318433 w 2611464"/>
              <a:gd name="connsiteY36" fmla="*/ 2367 h 1876210"/>
              <a:gd name="connsiteX0" fmla="*/ 1318433 w 2611464"/>
              <a:gd name="connsiteY0" fmla="*/ 2367 h 1876210"/>
              <a:gd name="connsiteX1" fmla="*/ 16837 w 2611464"/>
              <a:gd name="connsiteY1" fmla="*/ 642840 h 1876210"/>
              <a:gd name="connsiteX2" fmla="*/ 0 w 2611464"/>
              <a:gd name="connsiteY2" fmla="*/ 1373001 h 1876210"/>
              <a:gd name="connsiteX3" fmla="*/ 54347 w 2611464"/>
              <a:gd name="connsiteY3" fmla="*/ 1527566 h 1876210"/>
              <a:gd name="connsiteX4" fmla="*/ 7671 w 2611464"/>
              <a:gd name="connsiteY4" fmla="*/ 1389437 h 1876210"/>
              <a:gd name="connsiteX5" fmla="*/ 192877 w 2611464"/>
              <a:gd name="connsiteY5" fmla="*/ 1365308 h 1876210"/>
              <a:gd name="connsiteX6" fmla="*/ 169928 w 2611464"/>
              <a:gd name="connsiteY6" fmla="*/ 1348872 h 1876210"/>
              <a:gd name="connsiteX7" fmla="*/ 169928 w 2611464"/>
              <a:gd name="connsiteY7" fmla="*/ 1713952 h 1876210"/>
              <a:gd name="connsiteX8" fmla="*/ 332186 w 2611464"/>
              <a:gd name="connsiteY8" fmla="*/ 1876210 h 1876210"/>
              <a:gd name="connsiteX9" fmla="*/ 334273 w 2611464"/>
              <a:gd name="connsiteY9" fmla="*/ 1850810 h 1876210"/>
              <a:gd name="connsiteX10" fmla="*/ 521931 w 2611464"/>
              <a:gd name="connsiteY10" fmla="*/ 1688552 h 1876210"/>
              <a:gd name="connsiteX11" fmla="*/ 509231 w 2611464"/>
              <a:gd name="connsiteY11" fmla="*/ 834234 h 1876210"/>
              <a:gd name="connsiteX12" fmla="*/ 346973 w 2611464"/>
              <a:gd name="connsiteY12" fmla="*/ 659277 h 1876210"/>
              <a:gd name="connsiteX13" fmla="*/ 332186 w 2611464"/>
              <a:gd name="connsiteY13" fmla="*/ 659277 h 1876210"/>
              <a:gd name="connsiteX14" fmla="*/ 169928 w 2611464"/>
              <a:gd name="connsiteY14" fmla="*/ 821534 h 1876210"/>
              <a:gd name="connsiteX15" fmla="*/ 169928 w 2611464"/>
              <a:gd name="connsiteY15" fmla="*/ 1186614 h 1876210"/>
              <a:gd name="connsiteX16" fmla="*/ 176040 w 2611464"/>
              <a:gd name="connsiteY16" fmla="*/ 1186614 h 1876210"/>
              <a:gd name="connsiteX17" fmla="*/ 176040 w 2611464"/>
              <a:gd name="connsiteY17" fmla="*/ 659277 h 1876210"/>
              <a:gd name="connsiteX18" fmla="*/ 1305733 w 2611464"/>
              <a:gd name="connsiteY18" fmla="*/ 109037 h 1876210"/>
              <a:gd name="connsiteX19" fmla="*/ 2418589 w 2611464"/>
              <a:gd name="connsiteY19" fmla="*/ 675714 h 1876210"/>
              <a:gd name="connsiteX20" fmla="*/ 2401752 w 2611464"/>
              <a:gd name="connsiteY20" fmla="*/ 1203051 h 1876210"/>
              <a:gd name="connsiteX21" fmla="*/ 2441537 w 2611464"/>
              <a:gd name="connsiteY21" fmla="*/ 1186614 h 1876210"/>
              <a:gd name="connsiteX22" fmla="*/ 2441537 w 2611464"/>
              <a:gd name="connsiteY22" fmla="*/ 821534 h 1876210"/>
              <a:gd name="connsiteX23" fmla="*/ 2279279 w 2611464"/>
              <a:gd name="connsiteY23" fmla="*/ 659277 h 1876210"/>
              <a:gd name="connsiteX24" fmla="*/ 2302593 w 2611464"/>
              <a:gd name="connsiteY24" fmla="*/ 659277 h 1876210"/>
              <a:gd name="connsiteX25" fmla="*/ 2102235 w 2611464"/>
              <a:gd name="connsiteY25" fmla="*/ 897734 h 1876210"/>
              <a:gd name="connsiteX26" fmla="*/ 2127635 w 2611464"/>
              <a:gd name="connsiteY26" fmla="*/ 1739352 h 1876210"/>
              <a:gd name="connsiteX27" fmla="*/ 2327993 w 2611464"/>
              <a:gd name="connsiteY27" fmla="*/ 1863510 h 1876210"/>
              <a:gd name="connsiteX28" fmla="*/ 2279279 w 2611464"/>
              <a:gd name="connsiteY28" fmla="*/ 1876210 h 1876210"/>
              <a:gd name="connsiteX29" fmla="*/ 2441537 w 2611464"/>
              <a:gd name="connsiteY29" fmla="*/ 1713952 h 1876210"/>
              <a:gd name="connsiteX30" fmla="*/ 2441537 w 2611464"/>
              <a:gd name="connsiteY30" fmla="*/ 1348872 h 1876210"/>
              <a:gd name="connsiteX31" fmla="*/ 2603795 w 2611464"/>
              <a:gd name="connsiteY31" fmla="*/ 1348872 h 1876210"/>
              <a:gd name="connsiteX32" fmla="*/ 2435426 w 2611464"/>
              <a:gd name="connsiteY32" fmla="*/ 1356564 h 1876210"/>
              <a:gd name="connsiteX33" fmla="*/ 2523446 w 2611464"/>
              <a:gd name="connsiteY33" fmla="*/ 1527566 h 1876210"/>
              <a:gd name="connsiteX34" fmla="*/ 2611464 w 2611464"/>
              <a:gd name="connsiteY34" fmla="*/ 1438745 h 1876210"/>
              <a:gd name="connsiteX35" fmla="*/ 2594628 w 2611464"/>
              <a:gd name="connsiteY35" fmla="*/ 692150 h 1876210"/>
              <a:gd name="connsiteX36" fmla="*/ 1318433 w 2611464"/>
              <a:gd name="connsiteY36" fmla="*/ 2367 h 1876210"/>
              <a:gd name="connsiteX0" fmla="*/ 1318433 w 2611464"/>
              <a:gd name="connsiteY0" fmla="*/ 2367 h 1876210"/>
              <a:gd name="connsiteX1" fmla="*/ 16837 w 2611464"/>
              <a:gd name="connsiteY1" fmla="*/ 642840 h 1876210"/>
              <a:gd name="connsiteX2" fmla="*/ 0 w 2611464"/>
              <a:gd name="connsiteY2" fmla="*/ 1373001 h 1876210"/>
              <a:gd name="connsiteX3" fmla="*/ 54347 w 2611464"/>
              <a:gd name="connsiteY3" fmla="*/ 1527566 h 1876210"/>
              <a:gd name="connsiteX4" fmla="*/ 7671 w 2611464"/>
              <a:gd name="connsiteY4" fmla="*/ 1389437 h 1876210"/>
              <a:gd name="connsiteX5" fmla="*/ 192877 w 2611464"/>
              <a:gd name="connsiteY5" fmla="*/ 1365308 h 1876210"/>
              <a:gd name="connsiteX6" fmla="*/ 169928 w 2611464"/>
              <a:gd name="connsiteY6" fmla="*/ 1348872 h 1876210"/>
              <a:gd name="connsiteX7" fmla="*/ 169928 w 2611464"/>
              <a:gd name="connsiteY7" fmla="*/ 1713952 h 1876210"/>
              <a:gd name="connsiteX8" fmla="*/ 332186 w 2611464"/>
              <a:gd name="connsiteY8" fmla="*/ 1876210 h 1876210"/>
              <a:gd name="connsiteX9" fmla="*/ 334273 w 2611464"/>
              <a:gd name="connsiteY9" fmla="*/ 1850810 h 1876210"/>
              <a:gd name="connsiteX10" fmla="*/ 521931 w 2611464"/>
              <a:gd name="connsiteY10" fmla="*/ 1688552 h 1876210"/>
              <a:gd name="connsiteX11" fmla="*/ 509231 w 2611464"/>
              <a:gd name="connsiteY11" fmla="*/ 834234 h 1876210"/>
              <a:gd name="connsiteX12" fmla="*/ 346973 w 2611464"/>
              <a:gd name="connsiteY12" fmla="*/ 659277 h 1876210"/>
              <a:gd name="connsiteX13" fmla="*/ 332186 w 2611464"/>
              <a:gd name="connsiteY13" fmla="*/ 659277 h 1876210"/>
              <a:gd name="connsiteX14" fmla="*/ 169928 w 2611464"/>
              <a:gd name="connsiteY14" fmla="*/ 821534 h 1876210"/>
              <a:gd name="connsiteX15" fmla="*/ 169928 w 2611464"/>
              <a:gd name="connsiteY15" fmla="*/ 1186614 h 1876210"/>
              <a:gd name="connsiteX16" fmla="*/ 176040 w 2611464"/>
              <a:gd name="connsiteY16" fmla="*/ 1186614 h 1876210"/>
              <a:gd name="connsiteX17" fmla="*/ 260224 w 2611464"/>
              <a:gd name="connsiteY17" fmla="*/ 659276 h 1876210"/>
              <a:gd name="connsiteX18" fmla="*/ 1305733 w 2611464"/>
              <a:gd name="connsiteY18" fmla="*/ 109037 h 1876210"/>
              <a:gd name="connsiteX19" fmla="*/ 2418589 w 2611464"/>
              <a:gd name="connsiteY19" fmla="*/ 675714 h 1876210"/>
              <a:gd name="connsiteX20" fmla="*/ 2401752 w 2611464"/>
              <a:gd name="connsiteY20" fmla="*/ 1203051 h 1876210"/>
              <a:gd name="connsiteX21" fmla="*/ 2441537 w 2611464"/>
              <a:gd name="connsiteY21" fmla="*/ 1186614 h 1876210"/>
              <a:gd name="connsiteX22" fmla="*/ 2441537 w 2611464"/>
              <a:gd name="connsiteY22" fmla="*/ 821534 h 1876210"/>
              <a:gd name="connsiteX23" fmla="*/ 2279279 w 2611464"/>
              <a:gd name="connsiteY23" fmla="*/ 659277 h 1876210"/>
              <a:gd name="connsiteX24" fmla="*/ 2302593 w 2611464"/>
              <a:gd name="connsiteY24" fmla="*/ 659277 h 1876210"/>
              <a:gd name="connsiteX25" fmla="*/ 2102235 w 2611464"/>
              <a:gd name="connsiteY25" fmla="*/ 897734 h 1876210"/>
              <a:gd name="connsiteX26" fmla="*/ 2127635 w 2611464"/>
              <a:gd name="connsiteY26" fmla="*/ 1739352 h 1876210"/>
              <a:gd name="connsiteX27" fmla="*/ 2327993 w 2611464"/>
              <a:gd name="connsiteY27" fmla="*/ 1863510 h 1876210"/>
              <a:gd name="connsiteX28" fmla="*/ 2279279 w 2611464"/>
              <a:gd name="connsiteY28" fmla="*/ 1876210 h 1876210"/>
              <a:gd name="connsiteX29" fmla="*/ 2441537 w 2611464"/>
              <a:gd name="connsiteY29" fmla="*/ 1713952 h 1876210"/>
              <a:gd name="connsiteX30" fmla="*/ 2441537 w 2611464"/>
              <a:gd name="connsiteY30" fmla="*/ 1348872 h 1876210"/>
              <a:gd name="connsiteX31" fmla="*/ 2603795 w 2611464"/>
              <a:gd name="connsiteY31" fmla="*/ 1348872 h 1876210"/>
              <a:gd name="connsiteX32" fmla="*/ 2435426 w 2611464"/>
              <a:gd name="connsiteY32" fmla="*/ 1356564 h 1876210"/>
              <a:gd name="connsiteX33" fmla="*/ 2523446 w 2611464"/>
              <a:gd name="connsiteY33" fmla="*/ 1527566 h 1876210"/>
              <a:gd name="connsiteX34" fmla="*/ 2611464 w 2611464"/>
              <a:gd name="connsiteY34" fmla="*/ 1438745 h 1876210"/>
              <a:gd name="connsiteX35" fmla="*/ 2594628 w 2611464"/>
              <a:gd name="connsiteY35" fmla="*/ 692150 h 1876210"/>
              <a:gd name="connsiteX36" fmla="*/ 1318433 w 2611464"/>
              <a:gd name="connsiteY36" fmla="*/ 2367 h 1876210"/>
              <a:gd name="connsiteX0" fmla="*/ 1318433 w 2611464"/>
              <a:gd name="connsiteY0" fmla="*/ 0 h 1873843"/>
              <a:gd name="connsiteX1" fmla="*/ 101021 w 2611464"/>
              <a:gd name="connsiteY1" fmla="*/ 689782 h 1873843"/>
              <a:gd name="connsiteX2" fmla="*/ 0 w 2611464"/>
              <a:gd name="connsiteY2" fmla="*/ 1370634 h 1873843"/>
              <a:gd name="connsiteX3" fmla="*/ 54347 w 2611464"/>
              <a:gd name="connsiteY3" fmla="*/ 1525199 h 1873843"/>
              <a:gd name="connsiteX4" fmla="*/ 7671 w 2611464"/>
              <a:gd name="connsiteY4" fmla="*/ 1387070 h 1873843"/>
              <a:gd name="connsiteX5" fmla="*/ 192877 w 2611464"/>
              <a:gd name="connsiteY5" fmla="*/ 1362941 h 1873843"/>
              <a:gd name="connsiteX6" fmla="*/ 169928 w 2611464"/>
              <a:gd name="connsiteY6" fmla="*/ 1346505 h 1873843"/>
              <a:gd name="connsiteX7" fmla="*/ 169928 w 2611464"/>
              <a:gd name="connsiteY7" fmla="*/ 1711585 h 1873843"/>
              <a:gd name="connsiteX8" fmla="*/ 332186 w 2611464"/>
              <a:gd name="connsiteY8" fmla="*/ 1873843 h 1873843"/>
              <a:gd name="connsiteX9" fmla="*/ 334273 w 2611464"/>
              <a:gd name="connsiteY9" fmla="*/ 1848443 h 1873843"/>
              <a:gd name="connsiteX10" fmla="*/ 521931 w 2611464"/>
              <a:gd name="connsiteY10" fmla="*/ 1686185 h 1873843"/>
              <a:gd name="connsiteX11" fmla="*/ 509231 w 2611464"/>
              <a:gd name="connsiteY11" fmla="*/ 831867 h 1873843"/>
              <a:gd name="connsiteX12" fmla="*/ 346973 w 2611464"/>
              <a:gd name="connsiteY12" fmla="*/ 656910 h 1873843"/>
              <a:gd name="connsiteX13" fmla="*/ 332186 w 2611464"/>
              <a:gd name="connsiteY13" fmla="*/ 656910 h 1873843"/>
              <a:gd name="connsiteX14" fmla="*/ 169928 w 2611464"/>
              <a:gd name="connsiteY14" fmla="*/ 819167 h 1873843"/>
              <a:gd name="connsiteX15" fmla="*/ 169928 w 2611464"/>
              <a:gd name="connsiteY15" fmla="*/ 1184247 h 1873843"/>
              <a:gd name="connsiteX16" fmla="*/ 176040 w 2611464"/>
              <a:gd name="connsiteY16" fmla="*/ 1184247 h 1873843"/>
              <a:gd name="connsiteX17" fmla="*/ 260224 w 2611464"/>
              <a:gd name="connsiteY17" fmla="*/ 656909 h 1873843"/>
              <a:gd name="connsiteX18" fmla="*/ 1305733 w 2611464"/>
              <a:gd name="connsiteY18" fmla="*/ 106670 h 1873843"/>
              <a:gd name="connsiteX19" fmla="*/ 2418589 w 2611464"/>
              <a:gd name="connsiteY19" fmla="*/ 673347 h 1873843"/>
              <a:gd name="connsiteX20" fmla="*/ 2401752 w 2611464"/>
              <a:gd name="connsiteY20" fmla="*/ 1200684 h 1873843"/>
              <a:gd name="connsiteX21" fmla="*/ 2441537 w 2611464"/>
              <a:gd name="connsiteY21" fmla="*/ 1184247 h 1873843"/>
              <a:gd name="connsiteX22" fmla="*/ 2441537 w 2611464"/>
              <a:gd name="connsiteY22" fmla="*/ 819167 h 1873843"/>
              <a:gd name="connsiteX23" fmla="*/ 2279279 w 2611464"/>
              <a:gd name="connsiteY23" fmla="*/ 656910 h 1873843"/>
              <a:gd name="connsiteX24" fmla="*/ 2302593 w 2611464"/>
              <a:gd name="connsiteY24" fmla="*/ 656910 h 1873843"/>
              <a:gd name="connsiteX25" fmla="*/ 2102235 w 2611464"/>
              <a:gd name="connsiteY25" fmla="*/ 895367 h 1873843"/>
              <a:gd name="connsiteX26" fmla="*/ 2127635 w 2611464"/>
              <a:gd name="connsiteY26" fmla="*/ 1736985 h 1873843"/>
              <a:gd name="connsiteX27" fmla="*/ 2327993 w 2611464"/>
              <a:gd name="connsiteY27" fmla="*/ 1861143 h 1873843"/>
              <a:gd name="connsiteX28" fmla="*/ 2279279 w 2611464"/>
              <a:gd name="connsiteY28" fmla="*/ 1873843 h 1873843"/>
              <a:gd name="connsiteX29" fmla="*/ 2441537 w 2611464"/>
              <a:gd name="connsiteY29" fmla="*/ 1711585 h 1873843"/>
              <a:gd name="connsiteX30" fmla="*/ 2441537 w 2611464"/>
              <a:gd name="connsiteY30" fmla="*/ 1346505 h 1873843"/>
              <a:gd name="connsiteX31" fmla="*/ 2603795 w 2611464"/>
              <a:gd name="connsiteY31" fmla="*/ 1346505 h 1873843"/>
              <a:gd name="connsiteX32" fmla="*/ 2435426 w 2611464"/>
              <a:gd name="connsiteY32" fmla="*/ 1354197 h 1873843"/>
              <a:gd name="connsiteX33" fmla="*/ 2523446 w 2611464"/>
              <a:gd name="connsiteY33" fmla="*/ 1525199 h 1873843"/>
              <a:gd name="connsiteX34" fmla="*/ 2611464 w 2611464"/>
              <a:gd name="connsiteY34" fmla="*/ 1436378 h 1873843"/>
              <a:gd name="connsiteX35" fmla="*/ 2594628 w 2611464"/>
              <a:gd name="connsiteY35" fmla="*/ 689783 h 1873843"/>
              <a:gd name="connsiteX36" fmla="*/ 1318433 w 2611464"/>
              <a:gd name="connsiteY36" fmla="*/ 0 h 1873843"/>
              <a:gd name="connsiteX0" fmla="*/ 1318433 w 2611464"/>
              <a:gd name="connsiteY0" fmla="*/ 533 h 1874376"/>
              <a:gd name="connsiteX1" fmla="*/ 101021 w 2611464"/>
              <a:gd name="connsiteY1" fmla="*/ 690315 h 1874376"/>
              <a:gd name="connsiteX2" fmla="*/ 0 w 2611464"/>
              <a:gd name="connsiteY2" fmla="*/ 1371167 h 1874376"/>
              <a:gd name="connsiteX3" fmla="*/ 54347 w 2611464"/>
              <a:gd name="connsiteY3" fmla="*/ 1525732 h 1874376"/>
              <a:gd name="connsiteX4" fmla="*/ 7671 w 2611464"/>
              <a:gd name="connsiteY4" fmla="*/ 1387603 h 1874376"/>
              <a:gd name="connsiteX5" fmla="*/ 192877 w 2611464"/>
              <a:gd name="connsiteY5" fmla="*/ 1363474 h 1874376"/>
              <a:gd name="connsiteX6" fmla="*/ 169928 w 2611464"/>
              <a:gd name="connsiteY6" fmla="*/ 1347038 h 1874376"/>
              <a:gd name="connsiteX7" fmla="*/ 169928 w 2611464"/>
              <a:gd name="connsiteY7" fmla="*/ 1712118 h 1874376"/>
              <a:gd name="connsiteX8" fmla="*/ 332186 w 2611464"/>
              <a:gd name="connsiteY8" fmla="*/ 1874376 h 1874376"/>
              <a:gd name="connsiteX9" fmla="*/ 334273 w 2611464"/>
              <a:gd name="connsiteY9" fmla="*/ 1848976 h 1874376"/>
              <a:gd name="connsiteX10" fmla="*/ 521931 w 2611464"/>
              <a:gd name="connsiteY10" fmla="*/ 1686718 h 1874376"/>
              <a:gd name="connsiteX11" fmla="*/ 509231 w 2611464"/>
              <a:gd name="connsiteY11" fmla="*/ 832400 h 1874376"/>
              <a:gd name="connsiteX12" fmla="*/ 346973 w 2611464"/>
              <a:gd name="connsiteY12" fmla="*/ 657443 h 1874376"/>
              <a:gd name="connsiteX13" fmla="*/ 332186 w 2611464"/>
              <a:gd name="connsiteY13" fmla="*/ 657443 h 1874376"/>
              <a:gd name="connsiteX14" fmla="*/ 169928 w 2611464"/>
              <a:gd name="connsiteY14" fmla="*/ 819700 h 1874376"/>
              <a:gd name="connsiteX15" fmla="*/ 169928 w 2611464"/>
              <a:gd name="connsiteY15" fmla="*/ 1184780 h 1874376"/>
              <a:gd name="connsiteX16" fmla="*/ 176040 w 2611464"/>
              <a:gd name="connsiteY16" fmla="*/ 1184780 h 1874376"/>
              <a:gd name="connsiteX17" fmla="*/ 260224 w 2611464"/>
              <a:gd name="connsiteY17" fmla="*/ 657442 h 1874376"/>
              <a:gd name="connsiteX18" fmla="*/ 1305733 w 2611464"/>
              <a:gd name="connsiteY18" fmla="*/ 107203 h 1874376"/>
              <a:gd name="connsiteX19" fmla="*/ 2418589 w 2611464"/>
              <a:gd name="connsiteY19" fmla="*/ 673880 h 1874376"/>
              <a:gd name="connsiteX20" fmla="*/ 2401752 w 2611464"/>
              <a:gd name="connsiteY20" fmla="*/ 1201217 h 1874376"/>
              <a:gd name="connsiteX21" fmla="*/ 2441537 w 2611464"/>
              <a:gd name="connsiteY21" fmla="*/ 1184780 h 1874376"/>
              <a:gd name="connsiteX22" fmla="*/ 2441537 w 2611464"/>
              <a:gd name="connsiteY22" fmla="*/ 819700 h 1874376"/>
              <a:gd name="connsiteX23" fmla="*/ 2279279 w 2611464"/>
              <a:gd name="connsiteY23" fmla="*/ 657443 h 1874376"/>
              <a:gd name="connsiteX24" fmla="*/ 2302593 w 2611464"/>
              <a:gd name="connsiteY24" fmla="*/ 657443 h 1874376"/>
              <a:gd name="connsiteX25" fmla="*/ 2102235 w 2611464"/>
              <a:gd name="connsiteY25" fmla="*/ 895900 h 1874376"/>
              <a:gd name="connsiteX26" fmla="*/ 2127635 w 2611464"/>
              <a:gd name="connsiteY26" fmla="*/ 1737518 h 1874376"/>
              <a:gd name="connsiteX27" fmla="*/ 2327993 w 2611464"/>
              <a:gd name="connsiteY27" fmla="*/ 1861676 h 1874376"/>
              <a:gd name="connsiteX28" fmla="*/ 2279279 w 2611464"/>
              <a:gd name="connsiteY28" fmla="*/ 1874376 h 1874376"/>
              <a:gd name="connsiteX29" fmla="*/ 2441537 w 2611464"/>
              <a:gd name="connsiteY29" fmla="*/ 1712118 h 1874376"/>
              <a:gd name="connsiteX30" fmla="*/ 2441537 w 2611464"/>
              <a:gd name="connsiteY30" fmla="*/ 1347038 h 1874376"/>
              <a:gd name="connsiteX31" fmla="*/ 2603795 w 2611464"/>
              <a:gd name="connsiteY31" fmla="*/ 1347038 h 1874376"/>
              <a:gd name="connsiteX32" fmla="*/ 2435426 w 2611464"/>
              <a:gd name="connsiteY32" fmla="*/ 1354730 h 1874376"/>
              <a:gd name="connsiteX33" fmla="*/ 2523446 w 2611464"/>
              <a:gd name="connsiteY33" fmla="*/ 1525732 h 1874376"/>
              <a:gd name="connsiteX34" fmla="*/ 2611464 w 2611464"/>
              <a:gd name="connsiteY34" fmla="*/ 1436911 h 1874376"/>
              <a:gd name="connsiteX35" fmla="*/ 2544118 w 2611464"/>
              <a:gd name="connsiteY35" fmla="*/ 723188 h 1874376"/>
              <a:gd name="connsiteX36" fmla="*/ 1318433 w 2611464"/>
              <a:gd name="connsiteY36" fmla="*/ 533 h 1874376"/>
              <a:gd name="connsiteX0" fmla="*/ 1318433 w 2611464"/>
              <a:gd name="connsiteY0" fmla="*/ 533 h 1874376"/>
              <a:gd name="connsiteX1" fmla="*/ 101021 w 2611464"/>
              <a:gd name="connsiteY1" fmla="*/ 690315 h 1874376"/>
              <a:gd name="connsiteX2" fmla="*/ 0 w 2611464"/>
              <a:gd name="connsiteY2" fmla="*/ 1371167 h 1874376"/>
              <a:gd name="connsiteX3" fmla="*/ 54347 w 2611464"/>
              <a:gd name="connsiteY3" fmla="*/ 1525732 h 1874376"/>
              <a:gd name="connsiteX4" fmla="*/ 7671 w 2611464"/>
              <a:gd name="connsiteY4" fmla="*/ 1387603 h 1874376"/>
              <a:gd name="connsiteX5" fmla="*/ 192877 w 2611464"/>
              <a:gd name="connsiteY5" fmla="*/ 1363474 h 1874376"/>
              <a:gd name="connsiteX6" fmla="*/ 169928 w 2611464"/>
              <a:gd name="connsiteY6" fmla="*/ 1347038 h 1874376"/>
              <a:gd name="connsiteX7" fmla="*/ 169928 w 2611464"/>
              <a:gd name="connsiteY7" fmla="*/ 1712118 h 1874376"/>
              <a:gd name="connsiteX8" fmla="*/ 332186 w 2611464"/>
              <a:gd name="connsiteY8" fmla="*/ 1874376 h 1874376"/>
              <a:gd name="connsiteX9" fmla="*/ 334273 w 2611464"/>
              <a:gd name="connsiteY9" fmla="*/ 1848976 h 1874376"/>
              <a:gd name="connsiteX10" fmla="*/ 521931 w 2611464"/>
              <a:gd name="connsiteY10" fmla="*/ 1686718 h 1874376"/>
              <a:gd name="connsiteX11" fmla="*/ 509231 w 2611464"/>
              <a:gd name="connsiteY11" fmla="*/ 832400 h 1874376"/>
              <a:gd name="connsiteX12" fmla="*/ 346973 w 2611464"/>
              <a:gd name="connsiteY12" fmla="*/ 657443 h 1874376"/>
              <a:gd name="connsiteX13" fmla="*/ 332186 w 2611464"/>
              <a:gd name="connsiteY13" fmla="*/ 657443 h 1874376"/>
              <a:gd name="connsiteX14" fmla="*/ 169928 w 2611464"/>
              <a:gd name="connsiteY14" fmla="*/ 819700 h 1874376"/>
              <a:gd name="connsiteX15" fmla="*/ 169928 w 2611464"/>
              <a:gd name="connsiteY15" fmla="*/ 1184780 h 1874376"/>
              <a:gd name="connsiteX16" fmla="*/ 176040 w 2611464"/>
              <a:gd name="connsiteY16" fmla="*/ 1184780 h 1874376"/>
              <a:gd name="connsiteX17" fmla="*/ 260224 w 2611464"/>
              <a:gd name="connsiteY17" fmla="*/ 657442 h 1874376"/>
              <a:gd name="connsiteX18" fmla="*/ 1322570 w 2611464"/>
              <a:gd name="connsiteY18" fmla="*/ 189383 h 1874376"/>
              <a:gd name="connsiteX19" fmla="*/ 2418589 w 2611464"/>
              <a:gd name="connsiteY19" fmla="*/ 673880 h 1874376"/>
              <a:gd name="connsiteX20" fmla="*/ 2401752 w 2611464"/>
              <a:gd name="connsiteY20" fmla="*/ 1201217 h 1874376"/>
              <a:gd name="connsiteX21" fmla="*/ 2441537 w 2611464"/>
              <a:gd name="connsiteY21" fmla="*/ 1184780 h 1874376"/>
              <a:gd name="connsiteX22" fmla="*/ 2441537 w 2611464"/>
              <a:gd name="connsiteY22" fmla="*/ 819700 h 1874376"/>
              <a:gd name="connsiteX23" fmla="*/ 2279279 w 2611464"/>
              <a:gd name="connsiteY23" fmla="*/ 657443 h 1874376"/>
              <a:gd name="connsiteX24" fmla="*/ 2302593 w 2611464"/>
              <a:gd name="connsiteY24" fmla="*/ 657443 h 1874376"/>
              <a:gd name="connsiteX25" fmla="*/ 2102235 w 2611464"/>
              <a:gd name="connsiteY25" fmla="*/ 895900 h 1874376"/>
              <a:gd name="connsiteX26" fmla="*/ 2127635 w 2611464"/>
              <a:gd name="connsiteY26" fmla="*/ 1737518 h 1874376"/>
              <a:gd name="connsiteX27" fmla="*/ 2327993 w 2611464"/>
              <a:gd name="connsiteY27" fmla="*/ 1861676 h 1874376"/>
              <a:gd name="connsiteX28" fmla="*/ 2279279 w 2611464"/>
              <a:gd name="connsiteY28" fmla="*/ 1874376 h 1874376"/>
              <a:gd name="connsiteX29" fmla="*/ 2441537 w 2611464"/>
              <a:gd name="connsiteY29" fmla="*/ 1712118 h 1874376"/>
              <a:gd name="connsiteX30" fmla="*/ 2441537 w 2611464"/>
              <a:gd name="connsiteY30" fmla="*/ 1347038 h 1874376"/>
              <a:gd name="connsiteX31" fmla="*/ 2603795 w 2611464"/>
              <a:gd name="connsiteY31" fmla="*/ 1347038 h 1874376"/>
              <a:gd name="connsiteX32" fmla="*/ 2435426 w 2611464"/>
              <a:gd name="connsiteY32" fmla="*/ 1354730 h 1874376"/>
              <a:gd name="connsiteX33" fmla="*/ 2523446 w 2611464"/>
              <a:gd name="connsiteY33" fmla="*/ 1525732 h 1874376"/>
              <a:gd name="connsiteX34" fmla="*/ 2611464 w 2611464"/>
              <a:gd name="connsiteY34" fmla="*/ 1436911 h 1874376"/>
              <a:gd name="connsiteX35" fmla="*/ 2544118 w 2611464"/>
              <a:gd name="connsiteY35" fmla="*/ 723188 h 1874376"/>
              <a:gd name="connsiteX36" fmla="*/ 1318433 w 2611464"/>
              <a:gd name="connsiteY36" fmla="*/ 533 h 1874376"/>
              <a:gd name="connsiteX0" fmla="*/ 1318433 w 2611464"/>
              <a:gd name="connsiteY0" fmla="*/ 5046 h 1780272"/>
              <a:gd name="connsiteX1" fmla="*/ 101021 w 2611464"/>
              <a:gd name="connsiteY1" fmla="*/ 596211 h 1780272"/>
              <a:gd name="connsiteX2" fmla="*/ 0 w 2611464"/>
              <a:gd name="connsiteY2" fmla="*/ 1277063 h 1780272"/>
              <a:gd name="connsiteX3" fmla="*/ 54347 w 2611464"/>
              <a:gd name="connsiteY3" fmla="*/ 1431628 h 1780272"/>
              <a:gd name="connsiteX4" fmla="*/ 7671 w 2611464"/>
              <a:gd name="connsiteY4" fmla="*/ 1293499 h 1780272"/>
              <a:gd name="connsiteX5" fmla="*/ 192877 w 2611464"/>
              <a:gd name="connsiteY5" fmla="*/ 1269370 h 1780272"/>
              <a:gd name="connsiteX6" fmla="*/ 169928 w 2611464"/>
              <a:gd name="connsiteY6" fmla="*/ 1252934 h 1780272"/>
              <a:gd name="connsiteX7" fmla="*/ 169928 w 2611464"/>
              <a:gd name="connsiteY7" fmla="*/ 1618014 h 1780272"/>
              <a:gd name="connsiteX8" fmla="*/ 332186 w 2611464"/>
              <a:gd name="connsiteY8" fmla="*/ 1780272 h 1780272"/>
              <a:gd name="connsiteX9" fmla="*/ 334273 w 2611464"/>
              <a:gd name="connsiteY9" fmla="*/ 1754872 h 1780272"/>
              <a:gd name="connsiteX10" fmla="*/ 521931 w 2611464"/>
              <a:gd name="connsiteY10" fmla="*/ 1592614 h 1780272"/>
              <a:gd name="connsiteX11" fmla="*/ 509231 w 2611464"/>
              <a:gd name="connsiteY11" fmla="*/ 738296 h 1780272"/>
              <a:gd name="connsiteX12" fmla="*/ 346973 w 2611464"/>
              <a:gd name="connsiteY12" fmla="*/ 563339 h 1780272"/>
              <a:gd name="connsiteX13" fmla="*/ 332186 w 2611464"/>
              <a:gd name="connsiteY13" fmla="*/ 563339 h 1780272"/>
              <a:gd name="connsiteX14" fmla="*/ 169928 w 2611464"/>
              <a:gd name="connsiteY14" fmla="*/ 725596 h 1780272"/>
              <a:gd name="connsiteX15" fmla="*/ 169928 w 2611464"/>
              <a:gd name="connsiteY15" fmla="*/ 1090676 h 1780272"/>
              <a:gd name="connsiteX16" fmla="*/ 176040 w 2611464"/>
              <a:gd name="connsiteY16" fmla="*/ 1090676 h 1780272"/>
              <a:gd name="connsiteX17" fmla="*/ 260224 w 2611464"/>
              <a:gd name="connsiteY17" fmla="*/ 563338 h 1780272"/>
              <a:gd name="connsiteX18" fmla="*/ 1322570 w 2611464"/>
              <a:gd name="connsiteY18" fmla="*/ 95279 h 1780272"/>
              <a:gd name="connsiteX19" fmla="*/ 2418589 w 2611464"/>
              <a:gd name="connsiteY19" fmla="*/ 579776 h 1780272"/>
              <a:gd name="connsiteX20" fmla="*/ 2401752 w 2611464"/>
              <a:gd name="connsiteY20" fmla="*/ 1107113 h 1780272"/>
              <a:gd name="connsiteX21" fmla="*/ 2441537 w 2611464"/>
              <a:gd name="connsiteY21" fmla="*/ 1090676 h 1780272"/>
              <a:gd name="connsiteX22" fmla="*/ 2441537 w 2611464"/>
              <a:gd name="connsiteY22" fmla="*/ 725596 h 1780272"/>
              <a:gd name="connsiteX23" fmla="*/ 2279279 w 2611464"/>
              <a:gd name="connsiteY23" fmla="*/ 563339 h 1780272"/>
              <a:gd name="connsiteX24" fmla="*/ 2302593 w 2611464"/>
              <a:gd name="connsiteY24" fmla="*/ 563339 h 1780272"/>
              <a:gd name="connsiteX25" fmla="*/ 2102235 w 2611464"/>
              <a:gd name="connsiteY25" fmla="*/ 801796 h 1780272"/>
              <a:gd name="connsiteX26" fmla="*/ 2127635 w 2611464"/>
              <a:gd name="connsiteY26" fmla="*/ 1643414 h 1780272"/>
              <a:gd name="connsiteX27" fmla="*/ 2327993 w 2611464"/>
              <a:gd name="connsiteY27" fmla="*/ 1767572 h 1780272"/>
              <a:gd name="connsiteX28" fmla="*/ 2279279 w 2611464"/>
              <a:gd name="connsiteY28" fmla="*/ 1780272 h 1780272"/>
              <a:gd name="connsiteX29" fmla="*/ 2441537 w 2611464"/>
              <a:gd name="connsiteY29" fmla="*/ 1618014 h 1780272"/>
              <a:gd name="connsiteX30" fmla="*/ 2441537 w 2611464"/>
              <a:gd name="connsiteY30" fmla="*/ 1252934 h 1780272"/>
              <a:gd name="connsiteX31" fmla="*/ 2603795 w 2611464"/>
              <a:gd name="connsiteY31" fmla="*/ 1252934 h 1780272"/>
              <a:gd name="connsiteX32" fmla="*/ 2435426 w 2611464"/>
              <a:gd name="connsiteY32" fmla="*/ 1260626 h 1780272"/>
              <a:gd name="connsiteX33" fmla="*/ 2523446 w 2611464"/>
              <a:gd name="connsiteY33" fmla="*/ 1431628 h 1780272"/>
              <a:gd name="connsiteX34" fmla="*/ 2611464 w 2611464"/>
              <a:gd name="connsiteY34" fmla="*/ 1342807 h 1780272"/>
              <a:gd name="connsiteX35" fmla="*/ 2544118 w 2611464"/>
              <a:gd name="connsiteY35" fmla="*/ 629084 h 1780272"/>
              <a:gd name="connsiteX36" fmla="*/ 1318433 w 2611464"/>
              <a:gd name="connsiteY36" fmla="*/ 5046 h 178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611464" h="1780272">
                <a:moveTo>
                  <a:pt x="1318433" y="5046"/>
                </a:moveTo>
                <a:cubicBezTo>
                  <a:pt x="911250" y="-433"/>
                  <a:pt x="606128" y="-74845"/>
                  <a:pt x="101021" y="596211"/>
                </a:cubicBezTo>
                <a:lnTo>
                  <a:pt x="0" y="1277063"/>
                </a:lnTo>
                <a:cubicBezTo>
                  <a:pt x="0" y="1346022"/>
                  <a:pt x="53069" y="1428889"/>
                  <a:pt x="54347" y="1431628"/>
                </a:cubicBezTo>
                <a:cubicBezTo>
                  <a:pt x="55626" y="1434367"/>
                  <a:pt x="7671" y="1362458"/>
                  <a:pt x="7671" y="1293499"/>
                </a:cubicBezTo>
                <a:lnTo>
                  <a:pt x="192877" y="1269370"/>
                </a:lnTo>
                <a:lnTo>
                  <a:pt x="169928" y="1252934"/>
                </a:lnTo>
                <a:lnTo>
                  <a:pt x="169928" y="1618014"/>
                </a:lnTo>
                <a:cubicBezTo>
                  <a:pt x="169928" y="1707256"/>
                  <a:pt x="242944" y="1780272"/>
                  <a:pt x="332186" y="1780272"/>
                </a:cubicBezTo>
                <a:lnTo>
                  <a:pt x="334273" y="1754872"/>
                </a:lnTo>
                <a:cubicBezTo>
                  <a:pt x="423515" y="1754872"/>
                  <a:pt x="521931" y="1681856"/>
                  <a:pt x="521931" y="1592614"/>
                </a:cubicBezTo>
                <a:lnTo>
                  <a:pt x="509231" y="738296"/>
                </a:lnTo>
                <a:cubicBezTo>
                  <a:pt x="509231" y="649055"/>
                  <a:pt x="436215" y="563339"/>
                  <a:pt x="346973" y="563339"/>
                </a:cubicBezTo>
                <a:lnTo>
                  <a:pt x="332186" y="563339"/>
                </a:lnTo>
                <a:cubicBezTo>
                  <a:pt x="242944" y="563339"/>
                  <a:pt x="169928" y="636355"/>
                  <a:pt x="169928" y="725596"/>
                </a:cubicBezTo>
                <a:lnTo>
                  <a:pt x="169928" y="1090676"/>
                </a:lnTo>
                <a:lnTo>
                  <a:pt x="176040" y="1090676"/>
                </a:lnTo>
                <a:lnTo>
                  <a:pt x="260224" y="563338"/>
                </a:lnTo>
                <a:cubicBezTo>
                  <a:pt x="799004" y="-101288"/>
                  <a:pt x="962843" y="92539"/>
                  <a:pt x="1322570" y="95279"/>
                </a:cubicBezTo>
                <a:cubicBezTo>
                  <a:pt x="1682297" y="98019"/>
                  <a:pt x="2048177" y="-2669"/>
                  <a:pt x="2418589" y="579776"/>
                </a:cubicBezTo>
                <a:lnTo>
                  <a:pt x="2401752" y="1107113"/>
                </a:lnTo>
                <a:lnTo>
                  <a:pt x="2441537" y="1090676"/>
                </a:lnTo>
                <a:lnTo>
                  <a:pt x="2441537" y="725596"/>
                </a:lnTo>
                <a:cubicBezTo>
                  <a:pt x="2441537" y="636355"/>
                  <a:pt x="2368521" y="563339"/>
                  <a:pt x="2279279" y="563339"/>
                </a:cubicBezTo>
                <a:lnTo>
                  <a:pt x="2302593" y="563339"/>
                </a:lnTo>
                <a:cubicBezTo>
                  <a:pt x="2213351" y="563339"/>
                  <a:pt x="2102235" y="712555"/>
                  <a:pt x="2102235" y="801796"/>
                </a:cubicBezTo>
                <a:lnTo>
                  <a:pt x="2127635" y="1643414"/>
                </a:lnTo>
                <a:cubicBezTo>
                  <a:pt x="2127635" y="1732656"/>
                  <a:pt x="2238751" y="1767572"/>
                  <a:pt x="2327993" y="1767572"/>
                </a:cubicBezTo>
                <a:lnTo>
                  <a:pt x="2279279" y="1780272"/>
                </a:lnTo>
                <a:cubicBezTo>
                  <a:pt x="2368521" y="1780272"/>
                  <a:pt x="2441537" y="1707256"/>
                  <a:pt x="2441537" y="1618014"/>
                </a:cubicBezTo>
                <a:lnTo>
                  <a:pt x="2441537" y="1252934"/>
                </a:lnTo>
                <a:lnTo>
                  <a:pt x="2603795" y="1252934"/>
                </a:lnTo>
                <a:lnTo>
                  <a:pt x="2435426" y="1260626"/>
                </a:lnTo>
                <a:cubicBezTo>
                  <a:pt x="2435426" y="1329585"/>
                  <a:pt x="2494106" y="1417931"/>
                  <a:pt x="2523446" y="1431628"/>
                </a:cubicBezTo>
                <a:cubicBezTo>
                  <a:pt x="2552786" y="1445325"/>
                  <a:pt x="2611464" y="1411766"/>
                  <a:pt x="2611464" y="1342807"/>
                </a:cubicBezTo>
                <a:lnTo>
                  <a:pt x="2544118" y="629084"/>
                </a:lnTo>
                <a:cubicBezTo>
                  <a:pt x="2173707" y="40207"/>
                  <a:pt x="1725616" y="10525"/>
                  <a:pt x="1318433" y="5046"/>
                </a:cubicBezTo>
                <a:close/>
              </a:path>
            </a:pathLst>
          </a:custGeom>
          <a:solidFill>
            <a:schemeClr val="bg1">
              <a:lumMod val="50000"/>
            </a:schemeClr>
          </a:solidFill>
          <a:ln w="40481" cap="flat">
            <a:noFill/>
            <a:prstDash val="solid"/>
            <a:miter/>
          </a:ln>
        </p:spPr>
        <p:txBody>
          <a:bodyPr rtlCol="0" anchor="ctr"/>
          <a:lstStyle/>
          <a:p>
            <a:endParaRPr lang="en-US"/>
          </a:p>
        </p:txBody>
      </p:sp>
      <p:sp>
        <p:nvSpPr>
          <p:cNvPr id="5" name="Rectangle 8">
            <a:extLst>
              <a:ext uri="{FF2B5EF4-FFF2-40B4-BE49-F238E27FC236}">
                <a16:creationId xmlns:a16="http://schemas.microsoft.com/office/drawing/2014/main" id="{0D44E416-8CF1-4C4B-80FE-9B580077E49B}"/>
              </a:ext>
            </a:extLst>
          </p:cNvPr>
          <p:cNvSpPr/>
          <p:nvPr/>
        </p:nvSpPr>
        <p:spPr>
          <a:xfrm>
            <a:off x="8157397" y="6222926"/>
            <a:ext cx="3703322" cy="589072"/>
          </a:xfrm>
          <a:prstGeom prst="rect">
            <a:avLst/>
          </a:prstGeom>
        </p:spPr>
        <p:txBody>
          <a:bodyPr wrap="none">
            <a:spAutoFit/>
          </a:bodyPr>
          <a:lstStyle/>
          <a:p>
            <a:pPr algn="r">
              <a:lnSpc>
                <a:spcPct val="150000"/>
              </a:lnSpc>
            </a:pPr>
            <a:r>
              <a:rPr lang="en-US" sz="2400" dirty="0">
                <a:solidFill>
                  <a:srgbClr val="92D050"/>
                </a:solidFill>
                <a:latin typeface="+mj-lt"/>
              </a:rPr>
              <a:t>yangyefeng_0920@163.com</a:t>
            </a:r>
          </a:p>
        </p:txBody>
      </p:sp>
      <p:pic>
        <p:nvPicPr>
          <p:cNvPr id="3" name="图形 2" descr="信封 轮廓">
            <a:extLst>
              <a:ext uri="{FF2B5EF4-FFF2-40B4-BE49-F238E27FC236}">
                <a16:creationId xmlns:a16="http://schemas.microsoft.com/office/drawing/2014/main" id="{4223441B-1934-5149-9338-8ED893EFF2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32832" y="6296407"/>
            <a:ext cx="633663" cy="633663"/>
          </a:xfrm>
          <a:prstGeom prst="rect">
            <a:avLst/>
          </a:prstGeom>
        </p:spPr>
      </p:pic>
    </p:spTree>
    <p:extLst>
      <p:ext uri="{BB962C8B-B14F-4D97-AF65-F5344CB8AC3E}">
        <p14:creationId xmlns:p14="http://schemas.microsoft.com/office/powerpoint/2010/main" val="26038675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477078" y="733095"/>
            <a:ext cx="11340547" cy="0"/>
          </a:xfrm>
          <a:prstGeom prst="line">
            <a:avLst/>
          </a:prstGeom>
          <a:ln w="12700" cap="rnd"/>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561561" y="191423"/>
            <a:ext cx="11171582" cy="523220"/>
          </a:xfrm>
          <a:prstGeom prst="rect">
            <a:avLst/>
          </a:prstGeom>
        </p:spPr>
        <p:txBody>
          <a:bodyPr wrap="square">
            <a:spAutoFit/>
          </a:bodyPr>
          <a:lstStyle/>
          <a:p>
            <a:pPr algn="r"/>
            <a:r>
              <a:rPr lang="en-GB" sz="2800" dirty="0">
                <a:solidFill>
                  <a:srgbClr val="222222"/>
                </a:solidFill>
                <a:latin typeface="+mj-lt"/>
              </a:rPr>
              <a:t>Small-study effects</a:t>
            </a:r>
            <a:endParaRPr lang="en-GB" sz="2800" b="0" i="0" dirty="0">
              <a:solidFill>
                <a:srgbClr val="222222"/>
              </a:solidFill>
              <a:effectLst/>
              <a:latin typeface="+mj-lt"/>
            </a:endParaRPr>
          </a:p>
        </p:txBody>
      </p:sp>
      <p:pic>
        <p:nvPicPr>
          <p:cNvPr id="14" name="Picture 13"/>
          <p:cNvPicPr>
            <a:picLocks noChangeAspect="1"/>
          </p:cNvPicPr>
          <p:nvPr/>
        </p:nvPicPr>
        <p:blipFill>
          <a:blip r:embed="rId2"/>
          <a:stretch>
            <a:fillRect/>
          </a:stretch>
        </p:blipFill>
        <p:spPr>
          <a:xfrm>
            <a:off x="477078" y="894761"/>
            <a:ext cx="8106906" cy="3258005"/>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5289" y="3695144"/>
            <a:ext cx="3746548" cy="2497698"/>
          </a:xfrm>
          <a:prstGeom prst="rect">
            <a:avLst/>
          </a:prstGeom>
        </p:spPr>
      </p:pic>
      <p:pic>
        <p:nvPicPr>
          <p:cNvPr id="18" name="Picture 2" descr="Bora KIM | PhD Student | Master of Science | Department of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58853" y="4351338"/>
            <a:ext cx="1799049" cy="17990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7" name="Picture 6" descr="https://upload.wikimedia.org/wikipedia/en/thumb/9/9f/Twitter_bird_logo_2012.svg/220px-Twitter_bird_logo_2012.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4455" y="192903"/>
            <a:ext cx="374264" cy="30451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770492" y="56192"/>
            <a:ext cx="2023311" cy="553998"/>
          </a:xfrm>
          <a:prstGeom prst="rect">
            <a:avLst/>
          </a:prstGeom>
        </p:spPr>
        <p:txBody>
          <a:bodyPr wrap="none">
            <a:spAutoFit/>
          </a:bodyPr>
          <a:lstStyle/>
          <a:p>
            <a:pPr algn="r">
              <a:lnSpc>
                <a:spcPct val="150000"/>
              </a:lnSpc>
            </a:pPr>
            <a:r>
              <a:rPr lang="en-US" sz="2000" dirty="0">
                <a:solidFill>
                  <a:schemeClr val="accent5"/>
                </a:solidFill>
                <a:latin typeface="+mj-lt"/>
              </a:rPr>
              <a:t>@</a:t>
            </a:r>
            <a:r>
              <a:rPr lang="en-US" sz="2000" dirty="0" err="1">
                <a:solidFill>
                  <a:schemeClr val="accent5"/>
                </a:solidFill>
                <a:latin typeface="+mj-lt"/>
              </a:rPr>
              <a:t>ASanchez_Tojar</a:t>
            </a:r>
            <a:endParaRPr lang="en-US" sz="2400" dirty="0">
              <a:solidFill>
                <a:schemeClr val="accent5"/>
              </a:solidFill>
              <a:latin typeface="+mj-lt"/>
            </a:endParaRPr>
          </a:p>
        </p:txBody>
      </p:sp>
    </p:spTree>
    <p:extLst>
      <p:ext uri="{BB962C8B-B14F-4D97-AF65-F5344CB8AC3E}">
        <p14:creationId xmlns:p14="http://schemas.microsoft.com/office/powerpoint/2010/main" val="3036253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477078" y="733095"/>
            <a:ext cx="11340547" cy="0"/>
          </a:xfrm>
          <a:prstGeom prst="line">
            <a:avLst/>
          </a:prstGeom>
          <a:ln w="12700" cap="rnd"/>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561561" y="191423"/>
            <a:ext cx="11171582" cy="523220"/>
          </a:xfrm>
          <a:prstGeom prst="rect">
            <a:avLst/>
          </a:prstGeom>
        </p:spPr>
        <p:txBody>
          <a:bodyPr wrap="square">
            <a:spAutoFit/>
          </a:bodyPr>
          <a:lstStyle/>
          <a:p>
            <a:pPr algn="r"/>
            <a:r>
              <a:rPr lang="en-GB" sz="2800" dirty="0">
                <a:solidFill>
                  <a:srgbClr val="222222"/>
                </a:solidFill>
                <a:latin typeface="+mj-lt"/>
              </a:rPr>
              <a:t>Small-study effects</a:t>
            </a:r>
            <a:endParaRPr lang="en-GB" sz="2800" b="0" i="0" dirty="0">
              <a:solidFill>
                <a:srgbClr val="222222"/>
              </a:solidFill>
              <a:effectLst/>
              <a:latin typeface="+mj-lt"/>
            </a:endParaRPr>
          </a:p>
        </p:txBody>
      </p:sp>
      <p:pic>
        <p:nvPicPr>
          <p:cNvPr id="10" name="Picture 9"/>
          <p:cNvPicPr>
            <a:picLocks noChangeAspect="1"/>
          </p:cNvPicPr>
          <p:nvPr/>
        </p:nvPicPr>
        <p:blipFill>
          <a:blip r:embed="rId2"/>
          <a:stretch>
            <a:fillRect/>
          </a:stretch>
        </p:blipFill>
        <p:spPr>
          <a:xfrm>
            <a:off x="293915" y="1476375"/>
            <a:ext cx="5983232" cy="4399884"/>
          </a:xfrm>
          <a:prstGeom prst="rect">
            <a:avLst/>
          </a:prstGeom>
        </p:spPr>
      </p:pic>
      <p:sp>
        <p:nvSpPr>
          <p:cNvPr id="13" name="Rectangle 12"/>
          <p:cNvSpPr/>
          <p:nvPr/>
        </p:nvSpPr>
        <p:spPr>
          <a:xfrm>
            <a:off x="4971207" y="1827006"/>
            <a:ext cx="1305940" cy="338554"/>
          </a:xfrm>
          <a:prstGeom prst="rect">
            <a:avLst/>
          </a:prstGeom>
        </p:spPr>
        <p:txBody>
          <a:bodyPr wrap="square">
            <a:spAutoFit/>
          </a:bodyPr>
          <a:lstStyle/>
          <a:p>
            <a:r>
              <a:rPr lang="en-US" sz="1600" b="1" dirty="0">
                <a:solidFill>
                  <a:srgbClr val="222222"/>
                </a:solidFill>
                <a:latin typeface="+mj-lt"/>
              </a:rPr>
              <a:t>n = 16 studies</a:t>
            </a:r>
            <a:endParaRPr lang="en-GB" sz="1600" b="1" i="0" dirty="0">
              <a:solidFill>
                <a:srgbClr val="222222"/>
              </a:solidFill>
              <a:effectLst/>
              <a:latin typeface="+mj-lt"/>
            </a:endParaRPr>
          </a:p>
        </p:txBody>
      </p:sp>
      <p:pic>
        <p:nvPicPr>
          <p:cNvPr id="8" name="Picture 7" descr="https://upload.wikimedia.org/wikipedia/en/thumb/9/9f/Twitter_bird_logo_2012.svg/220px-Twitter_bird_logo_2012.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4455" y="192903"/>
            <a:ext cx="374264" cy="30451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770492" y="56192"/>
            <a:ext cx="2023311" cy="553998"/>
          </a:xfrm>
          <a:prstGeom prst="rect">
            <a:avLst/>
          </a:prstGeom>
        </p:spPr>
        <p:txBody>
          <a:bodyPr wrap="none">
            <a:spAutoFit/>
          </a:bodyPr>
          <a:lstStyle/>
          <a:p>
            <a:pPr algn="r">
              <a:lnSpc>
                <a:spcPct val="150000"/>
              </a:lnSpc>
            </a:pPr>
            <a:r>
              <a:rPr lang="en-US" sz="2000" dirty="0">
                <a:solidFill>
                  <a:schemeClr val="accent5"/>
                </a:solidFill>
                <a:latin typeface="+mj-lt"/>
              </a:rPr>
              <a:t>@</a:t>
            </a:r>
            <a:r>
              <a:rPr lang="en-US" sz="2000" dirty="0" err="1">
                <a:solidFill>
                  <a:schemeClr val="accent5"/>
                </a:solidFill>
                <a:latin typeface="+mj-lt"/>
              </a:rPr>
              <a:t>ASanchez_Tojar</a:t>
            </a:r>
            <a:endParaRPr lang="en-US" sz="2400" dirty="0">
              <a:solidFill>
                <a:schemeClr val="accent5"/>
              </a:solidFill>
              <a:latin typeface="+mj-lt"/>
            </a:endParaRPr>
          </a:p>
        </p:txBody>
      </p:sp>
    </p:spTree>
    <p:extLst>
      <p:ext uri="{BB962C8B-B14F-4D97-AF65-F5344CB8AC3E}">
        <p14:creationId xmlns:p14="http://schemas.microsoft.com/office/powerpoint/2010/main" val="3217908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477078" y="733095"/>
            <a:ext cx="11340547" cy="0"/>
          </a:xfrm>
          <a:prstGeom prst="line">
            <a:avLst/>
          </a:prstGeom>
          <a:ln w="12700" cap="rnd"/>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561561" y="191423"/>
            <a:ext cx="11171582" cy="523220"/>
          </a:xfrm>
          <a:prstGeom prst="rect">
            <a:avLst/>
          </a:prstGeom>
        </p:spPr>
        <p:txBody>
          <a:bodyPr wrap="square">
            <a:spAutoFit/>
          </a:bodyPr>
          <a:lstStyle/>
          <a:p>
            <a:pPr algn="r"/>
            <a:r>
              <a:rPr lang="en-GB" sz="2800" dirty="0">
                <a:solidFill>
                  <a:srgbClr val="222222"/>
                </a:solidFill>
                <a:latin typeface="+mj-lt"/>
              </a:rPr>
              <a:t>Small-study effects</a:t>
            </a:r>
            <a:endParaRPr lang="en-GB" sz="2800" b="0" i="0" dirty="0">
              <a:solidFill>
                <a:srgbClr val="222222"/>
              </a:solidFill>
              <a:effectLst/>
              <a:latin typeface="+mj-lt"/>
            </a:endParaRPr>
          </a:p>
        </p:txBody>
      </p:sp>
      <p:pic>
        <p:nvPicPr>
          <p:cNvPr id="9" name="Picture 8"/>
          <p:cNvPicPr>
            <a:picLocks noChangeAspect="1"/>
          </p:cNvPicPr>
          <p:nvPr/>
        </p:nvPicPr>
        <p:blipFill>
          <a:blip r:embed="rId2"/>
          <a:stretch>
            <a:fillRect/>
          </a:stretch>
        </p:blipFill>
        <p:spPr>
          <a:xfrm>
            <a:off x="5894148" y="1476376"/>
            <a:ext cx="5980510" cy="4399883"/>
          </a:xfrm>
          <a:prstGeom prst="rect">
            <a:avLst/>
          </a:prstGeom>
        </p:spPr>
      </p:pic>
      <p:pic>
        <p:nvPicPr>
          <p:cNvPr id="10" name="Picture 9"/>
          <p:cNvPicPr>
            <a:picLocks noChangeAspect="1"/>
          </p:cNvPicPr>
          <p:nvPr/>
        </p:nvPicPr>
        <p:blipFill>
          <a:blip r:embed="rId3"/>
          <a:stretch>
            <a:fillRect/>
          </a:stretch>
        </p:blipFill>
        <p:spPr>
          <a:xfrm>
            <a:off x="293915" y="1476375"/>
            <a:ext cx="5983232" cy="4399884"/>
          </a:xfrm>
          <a:prstGeom prst="rect">
            <a:avLst/>
          </a:prstGeom>
        </p:spPr>
      </p:pic>
      <p:sp>
        <p:nvSpPr>
          <p:cNvPr id="11" name="Rectangle 10"/>
          <p:cNvSpPr/>
          <p:nvPr/>
        </p:nvSpPr>
        <p:spPr>
          <a:xfrm>
            <a:off x="10568718" y="1827006"/>
            <a:ext cx="1305940" cy="338554"/>
          </a:xfrm>
          <a:prstGeom prst="rect">
            <a:avLst/>
          </a:prstGeom>
        </p:spPr>
        <p:txBody>
          <a:bodyPr wrap="square">
            <a:spAutoFit/>
          </a:bodyPr>
          <a:lstStyle/>
          <a:p>
            <a:r>
              <a:rPr lang="en-US" sz="1600" b="1" dirty="0">
                <a:solidFill>
                  <a:srgbClr val="222222"/>
                </a:solidFill>
                <a:latin typeface="+mj-lt"/>
              </a:rPr>
              <a:t>n = 36 studies</a:t>
            </a:r>
            <a:endParaRPr lang="en-GB" sz="1600" b="1" i="0" dirty="0">
              <a:solidFill>
                <a:srgbClr val="222222"/>
              </a:solidFill>
              <a:effectLst/>
              <a:latin typeface="+mj-lt"/>
            </a:endParaRPr>
          </a:p>
        </p:txBody>
      </p:sp>
      <p:sp>
        <p:nvSpPr>
          <p:cNvPr id="13" name="Rectangle 12"/>
          <p:cNvSpPr/>
          <p:nvPr/>
        </p:nvSpPr>
        <p:spPr>
          <a:xfrm>
            <a:off x="4971207" y="1827006"/>
            <a:ext cx="1305940" cy="338554"/>
          </a:xfrm>
          <a:prstGeom prst="rect">
            <a:avLst/>
          </a:prstGeom>
        </p:spPr>
        <p:txBody>
          <a:bodyPr wrap="square">
            <a:spAutoFit/>
          </a:bodyPr>
          <a:lstStyle/>
          <a:p>
            <a:r>
              <a:rPr lang="en-US" sz="1600" b="1" dirty="0">
                <a:solidFill>
                  <a:srgbClr val="222222"/>
                </a:solidFill>
                <a:latin typeface="+mj-lt"/>
              </a:rPr>
              <a:t>n = 16 studies</a:t>
            </a:r>
            <a:endParaRPr lang="en-GB" sz="1600" b="1" i="0" dirty="0">
              <a:solidFill>
                <a:srgbClr val="222222"/>
              </a:solidFill>
              <a:effectLst/>
              <a:latin typeface="+mj-lt"/>
            </a:endParaRPr>
          </a:p>
        </p:txBody>
      </p:sp>
      <p:sp>
        <p:nvSpPr>
          <p:cNvPr id="2" name="Rectangle 1"/>
          <p:cNvSpPr/>
          <p:nvPr/>
        </p:nvSpPr>
        <p:spPr>
          <a:xfrm>
            <a:off x="133004" y="947651"/>
            <a:ext cx="6144143" cy="5519651"/>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descr="https://upload.wikimedia.org/wikipedia/en/thumb/9/9f/Twitter_bird_logo_2012.svg/220px-Twitter_bird_logo_2012.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455" y="192903"/>
            <a:ext cx="374264" cy="304515"/>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770492" y="56192"/>
            <a:ext cx="2023311" cy="553998"/>
          </a:xfrm>
          <a:prstGeom prst="rect">
            <a:avLst/>
          </a:prstGeom>
        </p:spPr>
        <p:txBody>
          <a:bodyPr wrap="none">
            <a:spAutoFit/>
          </a:bodyPr>
          <a:lstStyle/>
          <a:p>
            <a:pPr algn="r">
              <a:lnSpc>
                <a:spcPct val="150000"/>
              </a:lnSpc>
            </a:pPr>
            <a:r>
              <a:rPr lang="en-US" sz="2000" dirty="0">
                <a:solidFill>
                  <a:schemeClr val="accent5"/>
                </a:solidFill>
                <a:latin typeface="+mj-lt"/>
              </a:rPr>
              <a:t>@</a:t>
            </a:r>
            <a:r>
              <a:rPr lang="en-US" sz="2000" dirty="0" err="1">
                <a:solidFill>
                  <a:schemeClr val="accent5"/>
                </a:solidFill>
                <a:latin typeface="+mj-lt"/>
              </a:rPr>
              <a:t>ASanchez_Tojar</a:t>
            </a:r>
            <a:endParaRPr lang="en-US" sz="2400" dirty="0">
              <a:solidFill>
                <a:schemeClr val="accent5"/>
              </a:solidFill>
              <a:latin typeface="+mj-lt"/>
            </a:endParaRPr>
          </a:p>
        </p:txBody>
      </p:sp>
    </p:spTree>
    <p:extLst>
      <p:ext uri="{BB962C8B-B14F-4D97-AF65-F5344CB8AC3E}">
        <p14:creationId xmlns:p14="http://schemas.microsoft.com/office/powerpoint/2010/main" val="24625784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50C88F-927F-8545-A8C2-47D743A591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9600"/>
            <a:ext cx="12192000" cy="8077200"/>
          </a:xfrm>
          <a:prstGeom prst="rect">
            <a:avLst/>
          </a:prstGeom>
        </p:spPr>
      </p:pic>
    </p:spTree>
    <p:extLst>
      <p:ext uri="{BB962C8B-B14F-4D97-AF65-F5344CB8AC3E}">
        <p14:creationId xmlns:p14="http://schemas.microsoft.com/office/powerpoint/2010/main" val="20743578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2">
            <a:extLst>
              <a:ext uri="{FF2B5EF4-FFF2-40B4-BE49-F238E27FC236}">
                <a16:creationId xmlns:a16="http://schemas.microsoft.com/office/drawing/2014/main" id="{DFD4F345-5A3B-0D43-9AA9-D95F49AB98D9}"/>
              </a:ext>
            </a:extLst>
          </p:cNvPr>
          <p:cNvSpPr txBox="1">
            <a:spLocks/>
          </p:cNvSpPr>
          <p:nvPr/>
        </p:nvSpPr>
        <p:spPr>
          <a:xfrm>
            <a:off x="4586949" y="1002568"/>
            <a:ext cx="2837411" cy="449780"/>
          </a:xfrm>
          <a:prstGeom prst="rect">
            <a:avLst/>
          </a:prstGeom>
        </p:spPr>
        <p:txBody>
          <a:bodyPr vert="horz" lIns="91440" tIns="45720" rIns="91440" bIns="45720" rtlCol="0" anchor="ctr">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altLang="en-US" sz="3200" b="1" dirty="0">
                <a:solidFill>
                  <a:schemeClr val="tx1">
                    <a:lumMod val="50000"/>
                    <a:lumOff val="50000"/>
                  </a:schemeClr>
                </a:solidFill>
                <a:latin typeface="+mj-lt"/>
              </a:rPr>
              <a:t>PRESENTATION 2:</a:t>
            </a:r>
          </a:p>
        </p:txBody>
      </p:sp>
      <p:sp>
        <p:nvSpPr>
          <p:cNvPr id="18" name="Title 1">
            <a:extLst>
              <a:ext uri="{FF2B5EF4-FFF2-40B4-BE49-F238E27FC236}">
                <a16:creationId xmlns:a16="http://schemas.microsoft.com/office/drawing/2014/main" id="{C14D0C48-EDD3-8140-BA63-F3E1908A04C5}"/>
              </a:ext>
            </a:extLst>
          </p:cNvPr>
          <p:cNvSpPr>
            <a:spLocks noGrp="1"/>
          </p:cNvSpPr>
          <p:nvPr>
            <p:ph type="ctrTitle"/>
          </p:nvPr>
        </p:nvSpPr>
        <p:spPr>
          <a:xfrm>
            <a:off x="149087" y="1543844"/>
            <a:ext cx="11807687" cy="2262843"/>
          </a:xfrm>
        </p:spPr>
        <p:txBody>
          <a:bodyPr>
            <a:normAutofit fontScale="90000"/>
          </a:bodyPr>
          <a:lstStyle/>
          <a:p>
            <a:r>
              <a:rPr lang="en-GB" b="1" dirty="0"/>
              <a:t>Publication bias tests – </a:t>
            </a:r>
            <a:br>
              <a:rPr lang="en-GB" b="1" dirty="0"/>
            </a:br>
            <a:r>
              <a:rPr lang="en-GB" b="1" dirty="0"/>
              <a:t>common practices  </a:t>
            </a:r>
            <a:br>
              <a:rPr lang="en-GB" b="1" dirty="0"/>
            </a:br>
            <a:r>
              <a:rPr lang="en-GB" sz="4900" dirty="0"/>
              <a:t>survey results</a:t>
            </a:r>
            <a:endParaRPr lang="de-DE" sz="4000" dirty="0"/>
          </a:p>
        </p:txBody>
      </p:sp>
      <p:sp>
        <p:nvSpPr>
          <p:cNvPr id="19" name="Subtitle 2">
            <a:extLst>
              <a:ext uri="{FF2B5EF4-FFF2-40B4-BE49-F238E27FC236}">
                <a16:creationId xmlns:a16="http://schemas.microsoft.com/office/drawing/2014/main" id="{AE5E50E7-CBFA-9940-8F88-9992D7C35688}"/>
              </a:ext>
            </a:extLst>
          </p:cNvPr>
          <p:cNvSpPr>
            <a:spLocks noGrp="1"/>
          </p:cNvSpPr>
          <p:nvPr>
            <p:ph type="subTitle" idx="1"/>
          </p:nvPr>
        </p:nvSpPr>
        <p:spPr>
          <a:xfrm>
            <a:off x="1524000" y="3602038"/>
            <a:ext cx="9144000" cy="1655762"/>
          </a:xfrm>
        </p:spPr>
        <p:txBody>
          <a:bodyPr anchor="ctr"/>
          <a:lstStyle/>
          <a:p>
            <a:r>
              <a:rPr lang="en-GB" altLang="en-US" sz="3200" b="1" dirty="0">
                <a:solidFill>
                  <a:schemeClr val="tx1">
                    <a:lumMod val="50000"/>
                    <a:lumOff val="50000"/>
                  </a:schemeClr>
                </a:solidFill>
                <a:latin typeface="+mj-lt"/>
              </a:rPr>
              <a:t>Malgorzata Lagisz</a:t>
            </a:r>
          </a:p>
          <a:p>
            <a:r>
              <a:rPr lang="en-GB" sz="1600" b="1" dirty="0">
                <a:solidFill>
                  <a:schemeClr val="tx1">
                    <a:lumMod val="50000"/>
                    <a:lumOff val="50000"/>
                  </a:schemeClr>
                </a:solidFill>
                <a:latin typeface="+mj-lt"/>
              </a:rPr>
              <a:t>11</a:t>
            </a:r>
            <a:r>
              <a:rPr lang="en-GB" sz="1600" b="1" baseline="30000" dirty="0">
                <a:solidFill>
                  <a:schemeClr val="tx1">
                    <a:lumMod val="50000"/>
                    <a:lumOff val="50000"/>
                  </a:schemeClr>
                </a:solidFill>
                <a:latin typeface="+mj-lt"/>
              </a:rPr>
              <a:t>th</a:t>
            </a:r>
            <a:r>
              <a:rPr lang="en-GB" sz="1600" b="1" dirty="0">
                <a:solidFill>
                  <a:schemeClr val="tx1">
                    <a:lumMod val="50000"/>
                    <a:lumOff val="50000"/>
                  </a:schemeClr>
                </a:solidFill>
                <a:latin typeface="+mj-lt"/>
              </a:rPr>
              <a:t> July 2022</a:t>
            </a:r>
            <a:endParaRPr lang="en-US" sz="1600" dirty="0">
              <a:latin typeface="+mj-lt"/>
            </a:endParaRPr>
          </a:p>
        </p:txBody>
      </p:sp>
      <p:pic>
        <p:nvPicPr>
          <p:cNvPr id="7" name="Picture 6">
            <a:extLst>
              <a:ext uri="{FF2B5EF4-FFF2-40B4-BE49-F238E27FC236}">
                <a16:creationId xmlns:a16="http://schemas.microsoft.com/office/drawing/2014/main" id="{CF18B523-EB8C-AB48-B7FD-24871AED2D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76833" y="4429919"/>
            <a:ext cx="2979941" cy="2262843"/>
          </a:xfrm>
          <a:prstGeom prst="rect">
            <a:avLst/>
          </a:prstGeom>
        </p:spPr>
      </p:pic>
    </p:spTree>
    <p:extLst>
      <p:ext uri="{BB962C8B-B14F-4D97-AF65-F5344CB8AC3E}">
        <p14:creationId xmlns:p14="http://schemas.microsoft.com/office/powerpoint/2010/main" val="40778322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9A64FF-7188-E443-8BC4-123232C954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50" y="432409"/>
            <a:ext cx="11239500" cy="4466715"/>
          </a:xfrm>
          <a:prstGeom prst="rect">
            <a:avLst/>
          </a:prstGeom>
        </p:spPr>
      </p:pic>
      <p:pic>
        <p:nvPicPr>
          <p:cNvPr id="4" name="图片 3">
            <a:extLst>
              <a:ext uri="{FF2B5EF4-FFF2-40B4-BE49-F238E27FC236}">
                <a16:creationId xmlns:a16="http://schemas.microsoft.com/office/drawing/2014/main" id="{EC9A657D-E645-36CD-D162-83066667A77A}"/>
              </a:ext>
            </a:extLst>
          </p:cNvPr>
          <p:cNvPicPr>
            <a:picLocks noChangeAspect="1"/>
          </p:cNvPicPr>
          <p:nvPr/>
        </p:nvPicPr>
        <p:blipFill>
          <a:blip r:embed="rId3"/>
          <a:stretch>
            <a:fillRect/>
          </a:stretch>
        </p:blipFill>
        <p:spPr>
          <a:xfrm>
            <a:off x="9793093" y="3934654"/>
            <a:ext cx="1922657" cy="2633678"/>
          </a:xfrm>
          <a:prstGeom prst="rect">
            <a:avLst/>
          </a:prstGeom>
        </p:spPr>
      </p:pic>
    </p:spTree>
    <p:extLst>
      <p:ext uri="{BB962C8B-B14F-4D97-AF65-F5344CB8AC3E}">
        <p14:creationId xmlns:p14="http://schemas.microsoft.com/office/powerpoint/2010/main" val="13317473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2">
            <a:extLst>
              <a:ext uri="{FF2B5EF4-FFF2-40B4-BE49-F238E27FC236}">
                <a16:creationId xmlns:a16="http://schemas.microsoft.com/office/drawing/2014/main" id="{DFD4F345-5A3B-0D43-9AA9-D95F49AB98D9}"/>
              </a:ext>
            </a:extLst>
          </p:cNvPr>
          <p:cNvSpPr txBox="1">
            <a:spLocks/>
          </p:cNvSpPr>
          <p:nvPr/>
        </p:nvSpPr>
        <p:spPr>
          <a:xfrm>
            <a:off x="1872317" y="628856"/>
            <a:ext cx="8668684" cy="44978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altLang="en-US" sz="3200" b="1" dirty="0">
                <a:solidFill>
                  <a:schemeClr val="tx1">
                    <a:lumMod val="50000"/>
                    <a:lumOff val="50000"/>
                  </a:schemeClr>
                </a:solidFill>
                <a:latin typeface="+mj-lt"/>
              </a:rPr>
              <a:t>FOCUS ON TWO TYPE OF PUBLICATION BIAS:</a:t>
            </a:r>
          </a:p>
        </p:txBody>
      </p:sp>
      <p:sp>
        <p:nvSpPr>
          <p:cNvPr id="2" name="Rectangle 1">
            <a:extLst>
              <a:ext uri="{FF2B5EF4-FFF2-40B4-BE49-F238E27FC236}">
                <a16:creationId xmlns:a16="http://schemas.microsoft.com/office/drawing/2014/main" id="{94292659-CC56-5146-B500-F336513026EE}"/>
              </a:ext>
            </a:extLst>
          </p:cNvPr>
          <p:cNvSpPr/>
          <p:nvPr/>
        </p:nvSpPr>
        <p:spPr>
          <a:xfrm>
            <a:off x="5907274" y="1716868"/>
            <a:ext cx="4122084" cy="1569660"/>
          </a:xfrm>
          <a:prstGeom prst="rect">
            <a:avLst/>
          </a:prstGeom>
        </p:spPr>
        <p:txBody>
          <a:bodyPr wrap="square">
            <a:spAutoFit/>
          </a:bodyPr>
          <a:lstStyle/>
          <a:p>
            <a:r>
              <a:rPr lang="en-AU" sz="2400" b="1" dirty="0">
                <a:solidFill>
                  <a:srgbClr val="1C1D1E"/>
                </a:solidFill>
                <a:latin typeface="Open Sans" panose="020B0606030504020204" pitchFamily="34" charset="0"/>
              </a:rPr>
              <a:t>outcome reporting bias </a:t>
            </a:r>
            <a:r>
              <a:rPr lang="en-AU" sz="2400" dirty="0">
                <a:solidFill>
                  <a:srgbClr val="1C1D1E"/>
                </a:solidFill>
                <a:latin typeface="Open Sans" panose="020B0606030504020204" pitchFamily="34" charset="0"/>
              </a:rPr>
              <a:t>– </a:t>
            </a:r>
          </a:p>
          <a:p>
            <a:r>
              <a:rPr lang="en-AU" sz="2400" dirty="0">
                <a:solidFill>
                  <a:srgbClr val="1C1D1E"/>
                </a:solidFill>
                <a:latin typeface="Open Sans" panose="020B0606030504020204" pitchFamily="34" charset="0"/>
              </a:rPr>
              <a:t>when selective reporting occurs within published studies</a:t>
            </a:r>
            <a:endParaRPr lang="en-US" sz="2400" dirty="0"/>
          </a:p>
        </p:txBody>
      </p:sp>
      <p:sp>
        <p:nvSpPr>
          <p:cNvPr id="5" name="Rectangle 4">
            <a:extLst>
              <a:ext uri="{FF2B5EF4-FFF2-40B4-BE49-F238E27FC236}">
                <a16:creationId xmlns:a16="http://schemas.microsoft.com/office/drawing/2014/main" id="{AF84CDEB-78E4-7346-8636-D3C2F1939336}"/>
              </a:ext>
            </a:extLst>
          </p:cNvPr>
          <p:cNvSpPr/>
          <p:nvPr/>
        </p:nvSpPr>
        <p:spPr>
          <a:xfrm>
            <a:off x="5907273" y="4038600"/>
            <a:ext cx="3871727" cy="1569660"/>
          </a:xfrm>
          <a:prstGeom prst="rect">
            <a:avLst/>
          </a:prstGeom>
        </p:spPr>
        <p:txBody>
          <a:bodyPr wrap="square">
            <a:spAutoFit/>
          </a:bodyPr>
          <a:lstStyle/>
          <a:p>
            <a:r>
              <a:rPr lang="en-AU" sz="2400" b="1" dirty="0">
                <a:solidFill>
                  <a:srgbClr val="1C1D1E"/>
                </a:solidFill>
                <a:latin typeface="Open Sans" panose="020B0606030504020204" pitchFamily="34" charset="0"/>
              </a:rPr>
              <a:t>time-lag bias </a:t>
            </a:r>
            <a:r>
              <a:rPr lang="en-AU" sz="2400" dirty="0">
                <a:solidFill>
                  <a:srgbClr val="1C1D1E"/>
                </a:solidFill>
                <a:latin typeface="Open Sans" panose="020B0606030504020204" pitchFamily="34" charset="0"/>
              </a:rPr>
              <a:t>– </a:t>
            </a:r>
          </a:p>
          <a:p>
            <a:r>
              <a:rPr lang="en-AU" sz="2400" dirty="0">
                <a:solidFill>
                  <a:srgbClr val="1C1D1E"/>
                </a:solidFill>
                <a:latin typeface="Open Sans" panose="020B0606030504020204" pitchFamily="34" charset="0"/>
              </a:rPr>
              <a:t>when positive results are published earlier than negative results</a:t>
            </a:r>
            <a:endParaRPr lang="en-US" sz="2400" dirty="0"/>
          </a:p>
        </p:txBody>
      </p:sp>
      <p:pic>
        <p:nvPicPr>
          <p:cNvPr id="4" name="Graphic 3" descr="Hourglass Finished outline">
            <a:extLst>
              <a:ext uri="{FF2B5EF4-FFF2-40B4-BE49-F238E27FC236}">
                <a16:creationId xmlns:a16="http://schemas.microsoft.com/office/drawing/2014/main" id="{6D789771-1E38-EA4B-9223-70CA31EA5D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56958" y="4038600"/>
            <a:ext cx="1511300" cy="1511300"/>
          </a:xfrm>
          <a:prstGeom prst="rect">
            <a:avLst/>
          </a:prstGeom>
        </p:spPr>
      </p:pic>
      <p:pic>
        <p:nvPicPr>
          <p:cNvPr id="7" name="Graphic 6" descr="Filter outline">
            <a:extLst>
              <a:ext uri="{FF2B5EF4-FFF2-40B4-BE49-F238E27FC236}">
                <a16:creationId xmlns:a16="http://schemas.microsoft.com/office/drawing/2014/main" id="{32481B7B-EA35-5748-ADC4-D6598A13DD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56958" y="1689100"/>
            <a:ext cx="1511300" cy="1511300"/>
          </a:xfrm>
          <a:prstGeom prst="rect">
            <a:avLst/>
          </a:prstGeom>
        </p:spPr>
      </p:pic>
      <p:sp>
        <p:nvSpPr>
          <p:cNvPr id="10" name="Rectangle 9">
            <a:extLst>
              <a:ext uri="{FF2B5EF4-FFF2-40B4-BE49-F238E27FC236}">
                <a16:creationId xmlns:a16="http://schemas.microsoft.com/office/drawing/2014/main" id="{D97DF53C-51F7-CF4B-8A0C-FB6B144E7E7B}"/>
              </a:ext>
            </a:extLst>
          </p:cNvPr>
          <p:cNvSpPr/>
          <p:nvPr/>
        </p:nvSpPr>
        <p:spPr>
          <a:xfrm>
            <a:off x="8797801" y="5423594"/>
            <a:ext cx="1962397" cy="369332"/>
          </a:xfrm>
          <a:prstGeom prst="rect">
            <a:avLst/>
          </a:prstGeom>
        </p:spPr>
        <p:txBody>
          <a:bodyPr wrap="none">
            <a:spAutoFit/>
          </a:bodyPr>
          <a:lstStyle/>
          <a:p>
            <a:r>
              <a:rPr lang="en-AU" b="1" dirty="0">
                <a:solidFill>
                  <a:srgbClr val="1C1D1E"/>
                </a:solidFill>
                <a:latin typeface="Open Sans" panose="020B0606030504020204" pitchFamily="34" charset="0"/>
              </a:rPr>
              <a:t>(decline effects) </a:t>
            </a:r>
            <a:endParaRPr lang="en-US" dirty="0"/>
          </a:p>
        </p:txBody>
      </p:sp>
      <p:sp>
        <p:nvSpPr>
          <p:cNvPr id="13" name="Rectangle 12">
            <a:extLst>
              <a:ext uri="{FF2B5EF4-FFF2-40B4-BE49-F238E27FC236}">
                <a16:creationId xmlns:a16="http://schemas.microsoft.com/office/drawing/2014/main" id="{1E8767E9-FC89-ED40-B607-49A960F1201E}"/>
              </a:ext>
            </a:extLst>
          </p:cNvPr>
          <p:cNvSpPr/>
          <p:nvPr/>
        </p:nvSpPr>
        <p:spPr>
          <a:xfrm>
            <a:off x="8799694" y="3098284"/>
            <a:ext cx="2395207" cy="369332"/>
          </a:xfrm>
          <a:prstGeom prst="rect">
            <a:avLst/>
          </a:prstGeom>
        </p:spPr>
        <p:txBody>
          <a:bodyPr wrap="none">
            <a:spAutoFit/>
          </a:bodyPr>
          <a:lstStyle/>
          <a:p>
            <a:r>
              <a:rPr lang="en-AU" b="1" dirty="0">
                <a:solidFill>
                  <a:srgbClr val="1C1D1E"/>
                </a:solidFill>
                <a:latin typeface="Open Sans" panose="020B0606030504020204" pitchFamily="34" charset="0"/>
              </a:rPr>
              <a:t>(small-study effects) </a:t>
            </a:r>
            <a:endParaRPr lang="en-US" dirty="0"/>
          </a:p>
        </p:txBody>
      </p:sp>
    </p:spTree>
    <p:extLst>
      <p:ext uri="{BB962C8B-B14F-4D97-AF65-F5344CB8AC3E}">
        <p14:creationId xmlns:p14="http://schemas.microsoft.com/office/powerpoint/2010/main" val="36434341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2">
            <a:extLst>
              <a:ext uri="{FF2B5EF4-FFF2-40B4-BE49-F238E27FC236}">
                <a16:creationId xmlns:a16="http://schemas.microsoft.com/office/drawing/2014/main" id="{DFD4F345-5A3B-0D43-9AA9-D95F49AB98D9}"/>
              </a:ext>
            </a:extLst>
          </p:cNvPr>
          <p:cNvSpPr txBox="1">
            <a:spLocks/>
          </p:cNvSpPr>
          <p:nvPr/>
        </p:nvSpPr>
        <p:spPr>
          <a:xfrm>
            <a:off x="1" y="198697"/>
            <a:ext cx="12192000" cy="923331"/>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altLang="en-US" sz="3200" b="1" dirty="0">
                <a:solidFill>
                  <a:schemeClr val="tx1">
                    <a:lumMod val="50000"/>
                    <a:lumOff val="50000"/>
                  </a:schemeClr>
                </a:solidFill>
                <a:latin typeface="+mj-lt"/>
              </a:rPr>
              <a:t>Survey of 102 meta-analyses in ecology and evolution (last 10 years):</a:t>
            </a:r>
          </a:p>
        </p:txBody>
      </p:sp>
      <p:pic>
        <p:nvPicPr>
          <p:cNvPr id="5" name="Picture 4">
            <a:extLst>
              <a:ext uri="{FF2B5EF4-FFF2-40B4-BE49-F238E27FC236}">
                <a16:creationId xmlns:a16="http://schemas.microsoft.com/office/drawing/2014/main" id="{5B281EAB-C7DF-7941-8040-50633A18B3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5400" y="1122028"/>
            <a:ext cx="7061200" cy="5648960"/>
          </a:xfrm>
          <a:prstGeom prst="rect">
            <a:avLst/>
          </a:prstGeom>
        </p:spPr>
      </p:pic>
      <p:pic>
        <p:nvPicPr>
          <p:cNvPr id="4" name="Graphic 3" descr="Arrow Right with solid fill">
            <a:extLst>
              <a:ext uri="{FF2B5EF4-FFF2-40B4-BE49-F238E27FC236}">
                <a16:creationId xmlns:a16="http://schemas.microsoft.com/office/drawing/2014/main" id="{0C766976-727E-AF45-AD27-244DE81C47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flipV="1">
            <a:off x="9626600" y="4838700"/>
            <a:ext cx="1409700" cy="1409700"/>
          </a:xfrm>
          <a:prstGeom prst="rect">
            <a:avLst/>
          </a:prstGeom>
        </p:spPr>
      </p:pic>
      <p:pic>
        <p:nvPicPr>
          <p:cNvPr id="8" name="Graphic 7" descr="Arrow Right with solid fill">
            <a:extLst>
              <a:ext uri="{FF2B5EF4-FFF2-40B4-BE49-F238E27FC236}">
                <a16:creationId xmlns:a16="http://schemas.microsoft.com/office/drawing/2014/main" id="{45EC0B1F-5A63-564F-BE90-46F754FBD7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flipV="1">
            <a:off x="9626600" y="678472"/>
            <a:ext cx="1409700" cy="1409700"/>
          </a:xfrm>
          <a:prstGeom prst="rect">
            <a:avLst/>
          </a:prstGeom>
        </p:spPr>
      </p:pic>
      <p:pic>
        <p:nvPicPr>
          <p:cNvPr id="9" name="Graphic 8" descr="Arrow Right with solid fill">
            <a:extLst>
              <a:ext uri="{FF2B5EF4-FFF2-40B4-BE49-F238E27FC236}">
                <a16:creationId xmlns:a16="http://schemas.microsoft.com/office/drawing/2014/main" id="{3950431F-D116-B445-BB0C-3AE06CA54B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flipV="1">
            <a:off x="9626600" y="4326272"/>
            <a:ext cx="1409700" cy="1409700"/>
          </a:xfrm>
          <a:prstGeom prst="rect">
            <a:avLst/>
          </a:prstGeom>
        </p:spPr>
      </p:pic>
      <p:pic>
        <p:nvPicPr>
          <p:cNvPr id="10" name="Graphic 9" descr="Hourglass Finished outline">
            <a:extLst>
              <a:ext uri="{FF2B5EF4-FFF2-40B4-BE49-F238E27FC236}">
                <a16:creationId xmlns:a16="http://schemas.microsoft.com/office/drawing/2014/main" id="{38578F71-EA27-1F4E-89DC-DDD40270954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099800" y="4796172"/>
            <a:ext cx="469900" cy="469900"/>
          </a:xfrm>
          <a:prstGeom prst="rect">
            <a:avLst/>
          </a:prstGeom>
        </p:spPr>
      </p:pic>
    </p:spTree>
    <p:extLst>
      <p:ext uri="{BB962C8B-B14F-4D97-AF65-F5344CB8AC3E}">
        <p14:creationId xmlns:p14="http://schemas.microsoft.com/office/powerpoint/2010/main" val="25844411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in graphic">
            <a:extLst>
              <a:ext uri="{FF2B5EF4-FFF2-40B4-BE49-F238E27FC236}">
                <a16:creationId xmlns:a16="http://schemas.microsoft.com/office/drawing/2014/main" id="{FACB376D-03D1-C540-98EB-A8A6CFA8FE49}"/>
              </a:ext>
            </a:extLst>
          </p:cNvPr>
          <p:cNvPicPr/>
          <p:nvPr/>
        </p:nvPicPr>
        <p:blipFill>
          <a:blip r:embed="rId2">
            <a:extLst>
              <a:ext uri="{BEBA8EAE-BF5A-486C-A8C5-ECC9F3942E4B}">
                <a14:imgProps xmlns:a14="http://schemas.microsoft.com/office/drawing/2010/main">
                  <a14:imgLayer r:embed="rId3">
                    <a14:imgEffect>
                      <a14:sharpenSoften amount="44000"/>
                    </a14:imgEffect>
                    <a14:imgEffect>
                      <a14:brightnessContrast bright="2000" contrast="37000"/>
                    </a14:imgEffect>
                  </a14:imgLayer>
                </a14:imgProps>
              </a:ext>
            </a:extLst>
          </a:blip>
          <a:stretch/>
        </p:blipFill>
        <p:spPr>
          <a:xfrm>
            <a:off x="311150" y="130227"/>
            <a:ext cx="11569700" cy="6597546"/>
          </a:xfrm>
          <a:prstGeom prst="rect">
            <a:avLst/>
          </a:prstGeom>
          <a:ln>
            <a:noFill/>
          </a:ln>
        </p:spPr>
      </p:pic>
      <p:pic>
        <p:nvPicPr>
          <p:cNvPr id="7" name="Graphic 6" descr="Hourglass Finished outline">
            <a:extLst>
              <a:ext uri="{FF2B5EF4-FFF2-40B4-BE49-F238E27FC236}">
                <a16:creationId xmlns:a16="http://schemas.microsoft.com/office/drawing/2014/main" id="{E52901ED-758F-5246-8F23-EFCA03D3A01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67700" y="181027"/>
            <a:ext cx="469900" cy="469900"/>
          </a:xfrm>
          <a:prstGeom prst="rect">
            <a:avLst/>
          </a:prstGeom>
        </p:spPr>
      </p:pic>
    </p:spTree>
    <p:extLst>
      <p:ext uri="{BB962C8B-B14F-4D97-AF65-F5344CB8AC3E}">
        <p14:creationId xmlns:p14="http://schemas.microsoft.com/office/powerpoint/2010/main" val="2776229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90B22A-E50F-8C4E-B7E8-1AC82256FC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19200"/>
            <a:ext cx="12192000" cy="8077200"/>
          </a:xfrm>
          <a:prstGeom prst="rect">
            <a:avLst/>
          </a:prstGeom>
        </p:spPr>
      </p:pic>
    </p:spTree>
    <p:extLst>
      <p:ext uri="{BB962C8B-B14F-4D97-AF65-F5344CB8AC3E}">
        <p14:creationId xmlns:p14="http://schemas.microsoft.com/office/powerpoint/2010/main" val="3573461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l="1114" r="1114"/>
          <a:stretch/>
        </p:blipFill>
        <p:spPr bwMode="auto">
          <a:xfrm>
            <a:off x="8418579" y="170904"/>
            <a:ext cx="2807987" cy="280798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8" name="Rectangle 17"/>
          <p:cNvSpPr/>
          <p:nvPr/>
        </p:nvSpPr>
        <p:spPr>
          <a:xfrm>
            <a:off x="8072378" y="3081581"/>
            <a:ext cx="5034223" cy="3139321"/>
          </a:xfrm>
          <a:prstGeom prst="rect">
            <a:avLst/>
          </a:prstGeom>
        </p:spPr>
        <p:txBody>
          <a:bodyPr wrap="square">
            <a:spAutoFit/>
          </a:bodyPr>
          <a:lstStyle/>
          <a:p>
            <a:pPr>
              <a:spcAft>
                <a:spcPts val="1200"/>
              </a:spcAft>
            </a:pPr>
            <a:r>
              <a:rPr lang="en-GB" sz="2800" b="1" dirty="0">
                <a:solidFill>
                  <a:schemeClr val="bg1">
                    <a:lumMod val="85000"/>
                  </a:schemeClr>
                </a:solidFill>
                <a:latin typeface="+mj-lt"/>
              </a:rPr>
              <a:t>Malgorzata Lagisz</a:t>
            </a:r>
          </a:p>
          <a:p>
            <a:pPr marL="457200" indent="-457200">
              <a:spcAft>
                <a:spcPts val="1200"/>
              </a:spcAft>
              <a:buFont typeface="Arial" panose="020B0604020202020204" pitchFamily="34" charset="0"/>
              <a:buChar char="•"/>
            </a:pPr>
            <a:r>
              <a:rPr lang="en-GB" sz="2400" b="1" dirty="0">
                <a:solidFill>
                  <a:schemeClr val="bg1">
                    <a:lumMod val="85000"/>
                  </a:schemeClr>
                </a:solidFill>
                <a:latin typeface="+mj-lt"/>
              </a:rPr>
              <a:t>Evolutionary Ecologist</a:t>
            </a:r>
          </a:p>
          <a:p>
            <a:pPr marL="457200" indent="-457200">
              <a:spcAft>
                <a:spcPts val="1200"/>
              </a:spcAft>
              <a:buFont typeface="Arial" panose="020B0604020202020204" pitchFamily="34" charset="0"/>
              <a:buChar char="•"/>
            </a:pPr>
            <a:r>
              <a:rPr lang="en-GB" sz="2400" b="1" dirty="0" err="1">
                <a:solidFill>
                  <a:schemeClr val="bg1">
                    <a:lumMod val="85000"/>
                  </a:schemeClr>
                </a:solidFill>
                <a:latin typeface="+mj-lt"/>
              </a:rPr>
              <a:t>Ecotoxicologist</a:t>
            </a:r>
            <a:r>
              <a:rPr lang="en-GB" sz="2400" b="1" dirty="0">
                <a:solidFill>
                  <a:schemeClr val="bg1">
                    <a:lumMod val="85000"/>
                  </a:schemeClr>
                </a:solidFill>
                <a:latin typeface="+mj-lt"/>
              </a:rPr>
              <a:t> by training</a:t>
            </a:r>
          </a:p>
          <a:p>
            <a:pPr marL="457200" indent="-457200">
              <a:spcAft>
                <a:spcPts val="1200"/>
              </a:spcAft>
              <a:buFont typeface="Arial" panose="020B0604020202020204" pitchFamily="34" charset="0"/>
              <a:buChar char="•"/>
            </a:pPr>
            <a:r>
              <a:rPr lang="en-GB" sz="2400" b="1" dirty="0">
                <a:solidFill>
                  <a:schemeClr val="bg1">
                    <a:lumMod val="85000"/>
                  </a:schemeClr>
                </a:solidFill>
                <a:latin typeface="+mj-lt"/>
              </a:rPr>
              <a:t>98% reconverted into:</a:t>
            </a:r>
          </a:p>
          <a:p>
            <a:pPr marL="914400" lvl="1" indent="-457200">
              <a:spcAft>
                <a:spcPts val="1200"/>
              </a:spcAft>
              <a:buFont typeface="Wingdings" panose="05000000000000000000" pitchFamily="2" charset="2"/>
              <a:buChar char="Ø"/>
            </a:pPr>
            <a:r>
              <a:rPr lang="en-GB" sz="2400" b="1" dirty="0">
                <a:solidFill>
                  <a:schemeClr val="bg1">
                    <a:lumMod val="85000"/>
                  </a:schemeClr>
                </a:solidFill>
                <a:latin typeface="+mj-lt"/>
              </a:rPr>
              <a:t>Evidence synthesist</a:t>
            </a:r>
          </a:p>
          <a:p>
            <a:pPr marL="914400" lvl="1" indent="-457200">
              <a:spcAft>
                <a:spcPts val="1200"/>
              </a:spcAft>
              <a:buFont typeface="Wingdings" panose="05000000000000000000" pitchFamily="2" charset="2"/>
              <a:buChar char="Ø"/>
            </a:pPr>
            <a:r>
              <a:rPr lang="en-GB" sz="2400" b="1" dirty="0">
                <a:solidFill>
                  <a:schemeClr val="bg1">
                    <a:lumMod val="85000"/>
                  </a:schemeClr>
                </a:solidFill>
                <a:latin typeface="+mj-lt"/>
              </a:rPr>
              <a:t>Meta-researcher</a:t>
            </a:r>
          </a:p>
        </p:txBody>
      </p:sp>
      <p:pic>
        <p:nvPicPr>
          <p:cNvPr id="6" name="Graphic 5" descr="Koala with solid fill">
            <a:extLst>
              <a:ext uri="{FF2B5EF4-FFF2-40B4-BE49-F238E27FC236}">
                <a16:creationId xmlns:a16="http://schemas.microsoft.com/office/drawing/2014/main" id="{058EEAD8-0867-E64D-B1C2-D62E42A7F3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23164" y="6220902"/>
            <a:ext cx="596900" cy="596900"/>
          </a:xfrm>
          <a:prstGeom prst="rect">
            <a:avLst/>
          </a:prstGeom>
        </p:spPr>
      </p:pic>
      <p:sp>
        <p:nvSpPr>
          <p:cNvPr id="9" name="Rectangle 8">
            <a:extLst>
              <a:ext uri="{FF2B5EF4-FFF2-40B4-BE49-F238E27FC236}">
                <a16:creationId xmlns:a16="http://schemas.microsoft.com/office/drawing/2014/main" id="{10E5A4B2-1B9D-F54C-8B89-1C3F46E00FDF}"/>
              </a:ext>
            </a:extLst>
          </p:cNvPr>
          <p:cNvSpPr/>
          <p:nvPr/>
        </p:nvSpPr>
        <p:spPr>
          <a:xfrm>
            <a:off x="8908885" y="6222926"/>
            <a:ext cx="2951834" cy="589072"/>
          </a:xfrm>
          <a:prstGeom prst="rect">
            <a:avLst/>
          </a:prstGeom>
        </p:spPr>
        <p:txBody>
          <a:bodyPr wrap="none">
            <a:spAutoFit/>
          </a:bodyPr>
          <a:lstStyle/>
          <a:p>
            <a:pPr algn="r">
              <a:lnSpc>
                <a:spcPct val="150000"/>
              </a:lnSpc>
            </a:pPr>
            <a:r>
              <a:rPr lang="en-US" sz="2400" dirty="0" err="1">
                <a:solidFill>
                  <a:srgbClr val="92D050"/>
                </a:solidFill>
                <a:latin typeface="+mj-lt"/>
              </a:rPr>
              <a:t>losialagisz@gmail.com</a:t>
            </a:r>
            <a:endParaRPr lang="en-US" sz="2400" dirty="0">
              <a:solidFill>
                <a:srgbClr val="92D050"/>
              </a:solidFill>
              <a:latin typeface="+mj-lt"/>
            </a:endParaRPr>
          </a:p>
        </p:txBody>
      </p:sp>
    </p:spTree>
    <p:extLst>
      <p:ext uri="{BB962C8B-B14F-4D97-AF65-F5344CB8AC3E}">
        <p14:creationId xmlns:p14="http://schemas.microsoft.com/office/powerpoint/2010/main" val="34039067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2">
            <a:extLst>
              <a:ext uri="{FF2B5EF4-FFF2-40B4-BE49-F238E27FC236}">
                <a16:creationId xmlns:a16="http://schemas.microsoft.com/office/drawing/2014/main" id="{DFD4F345-5A3B-0D43-9AA9-D95F49AB98D9}"/>
              </a:ext>
            </a:extLst>
          </p:cNvPr>
          <p:cNvSpPr txBox="1">
            <a:spLocks/>
          </p:cNvSpPr>
          <p:nvPr/>
        </p:nvSpPr>
        <p:spPr>
          <a:xfrm>
            <a:off x="4586949" y="1002568"/>
            <a:ext cx="2837411" cy="449780"/>
          </a:xfrm>
          <a:prstGeom prst="rect">
            <a:avLst/>
          </a:prstGeom>
        </p:spPr>
        <p:txBody>
          <a:bodyPr vert="horz" lIns="91440" tIns="45720" rIns="91440" bIns="45720" rtlCol="0" anchor="ctr">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altLang="en-US" sz="3200" b="1" dirty="0">
                <a:solidFill>
                  <a:schemeClr val="tx1">
                    <a:lumMod val="50000"/>
                    <a:lumOff val="50000"/>
                  </a:schemeClr>
                </a:solidFill>
                <a:latin typeface="+mj-lt"/>
              </a:rPr>
              <a:t>PRESENTATION 3:</a:t>
            </a:r>
          </a:p>
        </p:txBody>
      </p:sp>
      <p:sp>
        <p:nvSpPr>
          <p:cNvPr id="18" name="Title 1">
            <a:extLst>
              <a:ext uri="{FF2B5EF4-FFF2-40B4-BE49-F238E27FC236}">
                <a16:creationId xmlns:a16="http://schemas.microsoft.com/office/drawing/2014/main" id="{C14D0C48-EDD3-8140-BA63-F3E1908A04C5}"/>
              </a:ext>
            </a:extLst>
          </p:cNvPr>
          <p:cNvSpPr>
            <a:spLocks noGrp="1"/>
          </p:cNvSpPr>
          <p:nvPr>
            <p:ph type="ctrTitle"/>
          </p:nvPr>
        </p:nvSpPr>
        <p:spPr>
          <a:xfrm>
            <a:off x="149087" y="1543844"/>
            <a:ext cx="11807687" cy="2262843"/>
          </a:xfrm>
        </p:spPr>
        <p:txBody>
          <a:bodyPr>
            <a:normAutofit/>
          </a:bodyPr>
          <a:lstStyle/>
          <a:p>
            <a:r>
              <a:rPr lang="en-GB" b="1" dirty="0"/>
              <a:t>Introducing a new method:  </a:t>
            </a:r>
            <a:br>
              <a:rPr lang="en-GB" b="1" dirty="0"/>
            </a:br>
            <a:r>
              <a:rPr lang="en-GB" sz="4900" b="1" dirty="0"/>
              <a:t>now pay attention!</a:t>
            </a:r>
            <a:endParaRPr lang="de-DE" sz="4000" dirty="0"/>
          </a:p>
        </p:txBody>
      </p:sp>
      <p:sp>
        <p:nvSpPr>
          <p:cNvPr id="19" name="Subtitle 2">
            <a:extLst>
              <a:ext uri="{FF2B5EF4-FFF2-40B4-BE49-F238E27FC236}">
                <a16:creationId xmlns:a16="http://schemas.microsoft.com/office/drawing/2014/main" id="{AE5E50E7-CBFA-9940-8F88-9992D7C35688}"/>
              </a:ext>
            </a:extLst>
          </p:cNvPr>
          <p:cNvSpPr>
            <a:spLocks noGrp="1"/>
          </p:cNvSpPr>
          <p:nvPr>
            <p:ph type="subTitle" idx="1"/>
          </p:nvPr>
        </p:nvSpPr>
        <p:spPr>
          <a:xfrm>
            <a:off x="1524000" y="3602038"/>
            <a:ext cx="9144000" cy="1655762"/>
          </a:xfrm>
        </p:spPr>
        <p:txBody>
          <a:bodyPr anchor="ctr"/>
          <a:lstStyle/>
          <a:p>
            <a:r>
              <a:rPr lang="en-GB" altLang="en-US" sz="3200" b="1" dirty="0" err="1">
                <a:solidFill>
                  <a:schemeClr val="tx1">
                    <a:lumMod val="50000"/>
                    <a:lumOff val="50000"/>
                  </a:schemeClr>
                </a:solidFill>
                <a:latin typeface="+mj-lt"/>
              </a:rPr>
              <a:t>Yefeng</a:t>
            </a:r>
            <a:r>
              <a:rPr lang="en-GB" altLang="en-US" sz="3200" b="1" dirty="0">
                <a:solidFill>
                  <a:schemeClr val="tx1">
                    <a:lumMod val="50000"/>
                    <a:lumOff val="50000"/>
                  </a:schemeClr>
                </a:solidFill>
                <a:latin typeface="+mj-lt"/>
              </a:rPr>
              <a:t> Yang</a:t>
            </a:r>
          </a:p>
          <a:p>
            <a:r>
              <a:rPr lang="en-GB" sz="1600" b="1" dirty="0">
                <a:solidFill>
                  <a:schemeClr val="tx1">
                    <a:lumMod val="50000"/>
                    <a:lumOff val="50000"/>
                  </a:schemeClr>
                </a:solidFill>
                <a:latin typeface="+mj-lt"/>
              </a:rPr>
              <a:t>11</a:t>
            </a:r>
            <a:r>
              <a:rPr lang="en-GB" sz="1600" b="1" baseline="30000" dirty="0">
                <a:solidFill>
                  <a:schemeClr val="tx1">
                    <a:lumMod val="50000"/>
                    <a:lumOff val="50000"/>
                  </a:schemeClr>
                </a:solidFill>
                <a:latin typeface="+mj-lt"/>
              </a:rPr>
              <a:t>th</a:t>
            </a:r>
            <a:r>
              <a:rPr lang="en-GB" sz="1600" b="1" dirty="0">
                <a:solidFill>
                  <a:schemeClr val="tx1">
                    <a:lumMod val="50000"/>
                    <a:lumOff val="50000"/>
                  </a:schemeClr>
                </a:solidFill>
                <a:latin typeface="+mj-lt"/>
              </a:rPr>
              <a:t> July 2022</a:t>
            </a:r>
            <a:endParaRPr lang="en-US" sz="1600" dirty="0">
              <a:latin typeface="+mj-lt"/>
            </a:endParaRPr>
          </a:p>
        </p:txBody>
      </p:sp>
      <p:pic>
        <p:nvPicPr>
          <p:cNvPr id="7" name="Picture 6">
            <a:extLst>
              <a:ext uri="{FF2B5EF4-FFF2-40B4-BE49-F238E27FC236}">
                <a16:creationId xmlns:a16="http://schemas.microsoft.com/office/drawing/2014/main" id="{CF18B523-EB8C-AB48-B7FD-24871AED2D3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8877300" y="3861337"/>
            <a:ext cx="2647382" cy="2831425"/>
          </a:xfrm>
          <a:prstGeom prst="rect">
            <a:avLst/>
          </a:prstGeom>
        </p:spPr>
      </p:pic>
    </p:spTree>
    <p:extLst>
      <p:ext uri="{BB962C8B-B14F-4D97-AF65-F5344CB8AC3E}">
        <p14:creationId xmlns:p14="http://schemas.microsoft.com/office/powerpoint/2010/main" val="2496756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668D767-CCF7-191C-D83F-46C36590DF97}"/>
              </a:ext>
            </a:extLst>
          </p:cNvPr>
          <p:cNvPicPr>
            <a:picLocks noChangeAspect="1"/>
          </p:cNvPicPr>
          <p:nvPr/>
        </p:nvPicPr>
        <p:blipFill>
          <a:blip r:embed="rId2"/>
          <a:stretch>
            <a:fillRect/>
          </a:stretch>
        </p:blipFill>
        <p:spPr>
          <a:xfrm>
            <a:off x="2088683" y="628016"/>
            <a:ext cx="7430842" cy="5877185"/>
          </a:xfrm>
          <a:prstGeom prst="rect">
            <a:avLst/>
          </a:prstGeom>
        </p:spPr>
      </p:pic>
      <p:sp>
        <p:nvSpPr>
          <p:cNvPr id="4" name="Rectangle 11">
            <a:extLst>
              <a:ext uri="{FF2B5EF4-FFF2-40B4-BE49-F238E27FC236}">
                <a16:creationId xmlns:a16="http://schemas.microsoft.com/office/drawing/2014/main" id="{1CD6D05F-76D5-D5A5-9480-20960948974E}"/>
              </a:ext>
            </a:extLst>
          </p:cNvPr>
          <p:cNvSpPr/>
          <p:nvPr/>
        </p:nvSpPr>
        <p:spPr>
          <a:xfrm>
            <a:off x="436432" y="104796"/>
            <a:ext cx="11171582" cy="523220"/>
          </a:xfrm>
          <a:prstGeom prst="rect">
            <a:avLst/>
          </a:prstGeom>
        </p:spPr>
        <p:txBody>
          <a:bodyPr wrap="square">
            <a:spAutoFit/>
          </a:bodyPr>
          <a:lstStyle/>
          <a:p>
            <a:pPr algn="ctr"/>
            <a:r>
              <a:rPr lang="en-GB" sz="2800" dirty="0">
                <a:solidFill>
                  <a:srgbClr val="222222"/>
                </a:solidFill>
                <a:latin typeface="+mj-lt"/>
              </a:rPr>
              <a:t>Asymmetry in funnel plots and its quantitative test </a:t>
            </a:r>
            <a:endParaRPr lang="en-GB" sz="2800" b="0" i="0" dirty="0">
              <a:solidFill>
                <a:srgbClr val="222222"/>
              </a:solidFill>
              <a:effectLst/>
              <a:latin typeface="+mj-lt"/>
            </a:endParaRPr>
          </a:p>
        </p:txBody>
      </p:sp>
      <p:sp>
        <p:nvSpPr>
          <p:cNvPr id="5" name="文本框 4">
            <a:extLst>
              <a:ext uri="{FF2B5EF4-FFF2-40B4-BE49-F238E27FC236}">
                <a16:creationId xmlns:a16="http://schemas.microsoft.com/office/drawing/2014/main" id="{84BBBB6E-C1E1-D55F-DFDF-ECB60F1BBE38}"/>
              </a:ext>
            </a:extLst>
          </p:cNvPr>
          <p:cNvSpPr txBox="1"/>
          <p:nvPr/>
        </p:nvSpPr>
        <p:spPr>
          <a:xfrm>
            <a:off x="7777213" y="6394858"/>
            <a:ext cx="4511040" cy="461665"/>
          </a:xfrm>
          <a:prstGeom prst="rect">
            <a:avLst/>
          </a:prstGeom>
          <a:noFill/>
        </p:spPr>
        <p:txBody>
          <a:bodyPr wrap="square" rtlCol="0">
            <a:spAutoFit/>
          </a:bodyPr>
          <a:lstStyle/>
          <a:p>
            <a:r>
              <a:rPr lang="en-GB" sz="1200" dirty="0"/>
              <a:t>Figure source: </a:t>
            </a:r>
            <a:r>
              <a:rPr lang="en-GB" sz="1200" dirty="0" err="1"/>
              <a:t>Harrer</a:t>
            </a:r>
            <a:r>
              <a:rPr lang="en-GB" sz="1200" dirty="0"/>
              <a:t> M, </a:t>
            </a:r>
            <a:r>
              <a:rPr lang="en-GB" sz="1200" dirty="0" err="1"/>
              <a:t>Cuijpers</a:t>
            </a:r>
            <a:r>
              <a:rPr lang="en-GB" sz="1200" dirty="0"/>
              <a:t> P, Furukawa T A, et al. Doing meta-analysis with R: A hands-on guide[M]. Chapman and Hall/CRC, 2021.</a:t>
            </a:r>
          </a:p>
        </p:txBody>
      </p:sp>
    </p:spTree>
    <p:extLst>
      <p:ext uri="{BB962C8B-B14F-4D97-AF65-F5344CB8AC3E}">
        <p14:creationId xmlns:p14="http://schemas.microsoft.com/office/powerpoint/2010/main" val="28349453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1">
            <a:extLst>
              <a:ext uri="{FF2B5EF4-FFF2-40B4-BE49-F238E27FC236}">
                <a16:creationId xmlns:a16="http://schemas.microsoft.com/office/drawing/2014/main" id="{1CD6D05F-76D5-D5A5-9480-20960948974E}"/>
              </a:ext>
            </a:extLst>
          </p:cNvPr>
          <p:cNvSpPr/>
          <p:nvPr/>
        </p:nvSpPr>
        <p:spPr>
          <a:xfrm>
            <a:off x="436432" y="114422"/>
            <a:ext cx="11171582" cy="523220"/>
          </a:xfrm>
          <a:prstGeom prst="rect">
            <a:avLst/>
          </a:prstGeom>
        </p:spPr>
        <p:txBody>
          <a:bodyPr wrap="square">
            <a:spAutoFit/>
          </a:bodyPr>
          <a:lstStyle/>
          <a:p>
            <a:pPr algn="ctr"/>
            <a:r>
              <a:rPr lang="en-GB" sz="2800" dirty="0">
                <a:solidFill>
                  <a:srgbClr val="222222"/>
                </a:solidFill>
                <a:latin typeface="+mj-lt"/>
              </a:rPr>
              <a:t>Egger’s test or Egger regression </a:t>
            </a:r>
            <a:endParaRPr lang="en-GB" sz="2800" b="0" i="0" dirty="0">
              <a:solidFill>
                <a:srgbClr val="222222"/>
              </a:solidFill>
              <a:effectLst/>
              <a:latin typeface="+mj-lt"/>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8526465A-7660-2166-6950-799EBE31DD24}"/>
                  </a:ext>
                </a:extLst>
              </p:cNvPr>
              <p:cNvSpPr txBox="1"/>
              <p:nvPr/>
            </p:nvSpPr>
            <p:spPr>
              <a:xfrm>
                <a:off x="2407119" y="3298131"/>
                <a:ext cx="614573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400" i="1" smtClean="0">
                              <a:solidFill>
                                <a:srgbClr val="836967"/>
                              </a:solidFill>
                              <a:latin typeface="Cambria Math" panose="02040503050406030204" pitchFamily="18" charset="0"/>
                            </a:rPr>
                          </m:ctrlPr>
                        </m:sSubPr>
                        <m:e>
                          <m:r>
                            <a:rPr lang="en-GB" sz="2400" i="1">
                              <a:latin typeface="Cambria Math" panose="02040503050406030204" pitchFamily="18" charset="0"/>
                            </a:rPr>
                            <m:t>𝑦</m:t>
                          </m:r>
                        </m:e>
                        <m:sub>
                          <m:r>
                            <a:rPr lang="en-GB" sz="2400" i="1">
                              <a:latin typeface="Cambria Math" panose="02040503050406030204" pitchFamily="18" charset="0"/>
                            </a:rPr>
                            <m:t>𝑖</m:t>
                          </m:r>
                        </m:sub>
                      </m:sSub>
                      <m:r>
                        <a:rPr lang="en-GB" sz="2400" i="0">
                          <a:latin typeface="Cambria Math" panose="02040503050406030204" pitchFamily="18" charset="0"/>
                        </a:rPr>
                        <m:t>=</m:t>
                      </m:r>
                      <m:sSub>
                        <m:sSubPr>
                          <m:ctrlPr>
                            <a:rPr lang="en-GB" sz="2400" i="1">
                              <a:solidFill>
                                <a:srgbClr val="836967"/>
                              </a:solidFill>
                              <a:latin typeface="Cambria Math" panose="02040503050406030204" pitchFamily="18" charset="0"/>
                            </a:rPr>
                          </m:ctrlPr>
                        </m:sSubPr>
                        <m:e>
                          <m:r>
                            <a:rPr lang="en-GB" sz="2400" i="1">
                              <a:latin typeface="Cambria Math" panose="02040503050406030204" pitchFamily="18" charset="0"/>
                            </a:rPr>
                            <m:t>𝛽</m:t>
                          </m:r>
                        </m:e>
                        <m:sub>
                          <m:r>
                            <a:rPr lang="en-GB" sz="2400" i="0">
                              <a:latin typeface="Cambria Math" panose="02040503050406030204" pitchFamily="18" charset="0"/>
                            </a:rPr>
                            <m:t>0</m:t>
                          </m:r>
                        </m:sub>
                      </m:sSub>
                      <m:r>
                        <a:rPr lang="en-GB" sz="2400" i="0">
                          <a:latin typeface="Cambria Math" panose="02040503050406030204" pitchFamily="18" charset="0"/>
                        </a:rPr>
                        <m:t>+</m:t>
                      </m:r>
                      <m:sSub>
                        <m:sSubPr>
                          <m:ctrlPr>
                            <a:rPr lang="en-GB" sz="2400" i="1">
                              <a:solidFill>
                                <a:srgbClr val="836967"/>
                              </a:solidFill>
                              <a:latin typeface="Cambria Math" panose="02040503050406030204" pitchFamily="18" charset="0"/>
                            </a:rPr>
                          </m:ctrlPr>
                        </m:sSubPr>
                        <m:e>
                          <m:r>
                            <a:rPr lang="en-GB" sz="2400" i="1">
                              <a:latin typeface="Cambria Math" panose="02040503050406030204" pitchFamily="18" charset="0"/>
                            </a:rPr>
                            <m:t>𝛽</m:t>
                          </m:r>
                        </m:e>
                        <m:sub>
                          <m:r>
                            <a:rPr lang="en-GB" sz="2400" i="0">
                              <a:latin typeface="Cambria Math" panose="02040503050406030204" pitchFamily="18" charset="0"/>
                            </a:rPr>
                            <m:t>1</m:t>
                          </m:r>
                        </m:sub>
                      </m:sSub>
                      <m:r>
                        <a:rPr lang="en-GB" sz="2400" i="1">
                          <a:latin typeface="Cambria Math" panose="02040503050406030204" pitchFamily="18" charset="0"/>
                        </a:rPr>
                        <m:t>𝑠</m:t>
                      </m:r>
                      <m:sSub>
                        <m:sSubPr>
                          <m:ctrlPr>
                            <a:rPr lang="en-GB" sz="2400" i="1">
                              <a:solidFill>
                                <a:srgbClr val="836967"/>
                              </a:solidFill>
                              <a:latin typeface="Cambria Math" panose="02040503050406030204" pitchFamily="18" charset="0"/>
                            </a:rPr>
                          </m:ctrlPr>
                        </m:sSubPr>
                        <m:e>
                          <m:r>
                            <a:rPr lang="en-GB" sz="2400" i="1">
                              <a:latin typeface="Cambria Math" panose="02040503050406030204" pitchFamily="18" charset="0"/>
                            </a:rPr>
                            <m:t>𝑒</m:t>
                          </m:r>
                        </m:e>
                        <m:sub>
                          <m:r>
                            <a:rPr lang="en-GB" sz="2400" i="1">
                              <a:latin typeface="Cambria Math" panose="02040503050406030204" pitchFamily="18" charset="0"/>
                            </a:rPr>
                            <m:t>𝑖</m:t>
                          </m:r>
                        </m:sub>
                      </m:sSub>
                      <m:r>
                        <a:rPr lang="en-GB" sz="2400" i="0">
                          <a:latin typeface="Cambria Math" panose="02040503050406030204" pitchFamily="18" charset="0"/>
                        </a:rPr>
                        <m:t>+</m:t>
                      </m:r>
                      <m:sSub>
                        <m:sSubPr>
                          <m:ctrlPr>
                            <a:rPr lang="en-GB" sz="2400" i="1">
                              <a:solidFill>
                                <a:srgbClr val="836967"/>
                              </a:solidFill>
                              <a:latin typeface="Cambria Math" panose="02040503050406030204" pitchFamily="18" charset="0"/>
                            </a:rPr>
                          </m:ctrlPr>
                        </m:sSubPr>
                        <m:e>
                          <m:r>
                            <a:rPr lang="en-GB" sz="2400" i="1">
                              <a:latin typeface="Cambria Math" panose="02040503050406030204" pitchFamily="18" charset="0"/>
                            </a:rPr>
                            <m:t>𝑠</m:t>
                          </m:r>
                        </m:e>
                        <m:sub>
                          <m:r>
                            <a:rPr lang="en-GB" sz="2400" i="1">
                              <a:latin typeface="Cambria Math" panose="02040503050406030204" pitchFamily="18" charset="0"/>
                            </a:rPr>
                            <m:t>𝑖</m:t>
                          </m:r>
                        </m:sub>
                      </m:sSub>
                      <m:r>
                        <a:rPr lang="en-GB" sz="2400" i="0">
                          <a:latin typeface="Cambria Math" panose="02040503050406030204" pitchFamily="18" charset="0"/>
                        </a:rPr>
                        <m:t>+</m:t>
                      </m:r>
                      <m:sSub>
                        <m:sSubPr>
                          <m:ctrlPr>
                            <a:rPr lang="en-GB" sz="2400" i="1">
                              <a:solidFill>
                                <a:srgbClr val="836967"/>
                              </a:solidFill>
                              <a:latin typeface="Cambria Math" panose="02040503050406030204" pitchFamily="18" charset="0"/>
                            </a:rPr>
                          </m:ctrlPr>
                        </m:sSubPr>
                        <m:e>
                          <m:r>
                            <a:rPr lang="en-GB" sz="2400" i="1">
                              <a:latin typeface="Cambria Math" panose="02040503050406030204" pitchFamily="18" charset="0"/>
                            </a:rPr>
                            <m:t>𝑚</m:t>
                          </m:r>
                        </m:e>
                        <m:sub>
                          <m:r>
                            <a:rPr lang="en-GB" sz="2400" i="1">
                              <a:latin typeface="Cambria Math" panose="02040503050406030204" pitchFamily="18" charset="0"/>
                            </a:rPr>
                            <m:t>𝑖</m:t>
                          </m:r>
                        </m:sub>
                      </m:sSub>
                      <m:r>
                        <a:rPr lang="en-GB" sz="2400" i="0">
                          <a:latin typeface="Cambria Math" panose="02040503050406030204" pitchFamily="18" charset="0"/>
                        </a:rPr>
                        <m:t> </m:t>
                      </m:r>
                    </m:oMath>
                  </m:oMathPara>
                </a14:m>
                <a:endParaRPr lang="en-GB" sz="2400" i="0" dirty="0">
                  <a:latin typeface="Cambria Math" panose="02040503050406030204" pitchFamily="18" charset="0"/>
                </a:endParaRPr>
              </a:p>
            </p:txBody>
          </p:sp>
        </mc:Choice>
        <mc:Fallback xmlns="">
          <p:sp>
            <p:nvSpPr>
              <p:cNvPr id="6" name="文本框 5">
                <a:extLst>
                  <a:ext uri="{FF2B5EF4-FFF2-40B4-BE49-F238E27FC236}">
                    <a16:creationId xmlns:a16="http://schemas.microsoft.com/office/drawing/2014/main" id="{8526465A-7660-2166-6950-799EBE31DD24}"/>
                  </a:ext>
                </a:extLst>
              </p:cNvPr>
              <p:cNvSpPr txBox="1">
                <a:spLocks noRot="1" noChangeAspect="1" noMove="1" noResize="1" noEditPoints="1" noAdjustHandles="1" noChangeArrowheads="1" noChangeShapeType="1" noTextEdit="1"/>
              </p:cNvSpPr>
              <p:nvPr/>
            </p:nvSpPr>
            <p:spPr>
              <a:xfrm>
                <a:off x="2407119" y="3298131"/>
                <a:ext cx="6145730" cy="461665"/>
              </a:xfrm>
              <a:prstGeom prst="rect">
                <a:avLst/>
              </a:prstGeom>
              <a:blipFill>
                <a:blip r:embed="rId2"/>
                <a:stretch>
                  <a:fillRect b="-197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50F9B4F0-E0CE-CCC3-31D9-1EBAFEBA2F2B}"/>
                  </a:ext>
                </a:extLst>
              </p:cNvPr>
              <p:cNvSpPr txBox="1"/>
              <p:nvPr/>
            </p:nvSpPr>
            <p:spPr>
              <a:xfrm>
                <a:off x="7139336" y="4205038"/>
                <a:ext cx="2165684" cy="3693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rgbClr val="C00000"/>
                              </a:solidFill>
                              <a:latin typeface="Cambria Math" panose="02040503050406030204" pitchFamily="18" charset="0"/>
                            </a:rPr>
                          </m:ctrlPr>
                        </m:sSubPr>
                        <m:e>
                          <m:r>
                            <a:rPr lang="en-GB" i="1">
                              <a:solidFill>
                                <a:srgbClr val="C00000"/>
                              </a:solidFill>
                              <a:latin typeface="Cambria Math" panose="02040503050406030204" pitchFamily="18" charset="0"/>
                            </a:rPr>
                            <m:t>𝑠</m:t>
                          </m:r>
                        </m:e>
                        <m:sub>
                          <m:r>
                            <a:rPr lang="en-GB" i="1">
                              <a:solidFill>
                                <a:srgbClr val="C00000"/>
                              </a:solidFill>
                              <a:latin typeface="Cambria Math" panose="02040503050406030204" pitchFamily="18" charset="0"/>
                            </a:rPr>
                            <m:t>𝑖</m:t>
                          </m:r>
                        </m:sub>
                      </m:sSub>
                      <m:r>
                        <a:rPr lang="en-GB">
                          <a:solidFill>
                            <a:srgbClr val="C00000"/>
                          </a:solidFill>
                          <a:latin typeface="Cambria Math" panose="02040503050406030204" pitchFamily="18" charset="0"/>
                        </a:rPr>
                        <m:t>∼</m:t>
                      </m:r>
                      <m:r>
                        <a:rPr lang="en-GB">
                          <a:solidFill>
                            <a:srgbClr val="C00000"/>
                          </a:solidFill>
                          <a:latin typeface="Cambria Math" panose="02040503050406030204" pitchFamily="18" charset="0"/>
                        </a:rPr>
                        <m:t>𝒩</m:t>
                      </m:r>
                      <m:d>
                        <m:dPr>
                          <m:sepChr m:val=","/>
                          <m:ctrlPr>
                            <a:rPr lang="en-GB" i="1">
                              <a:solidFill>
                                <a:srgbClr val="C00000"/>
                              </a:solidFill>
                              <a:latin typeface="Cambria Math" panose="02040503050406030204" pitchFamily="18" charset="0"/>
                            </a:rPr>
                          </m:ctrlPr>
                        </m:dPr>
                        <m:e>
                          <m:r>
                            <a:rPr lang="en-GB">
                              <a:solidFill>
                                <a:srgbClr val="C00000"/>
                              </a:solidFill>
                              <a:latin typeface="Cambria Math" panose="02040503050406030204" pitchFamily="18" charset="0"/>
                            </a:rPr>
                            <m:t>0</m:t>
                          </m:r>
                        </m:e>
                        <m:e>
                          <m:sSubSup>
                            <m:sSubSupPr>
                              <m:ctrlPr>
                                <a:rPr lang="en-GB" i="1">
                                  <a:solidFill>
                                    <a:srgbClr val="C00000"/>
                                  </a:solidFill>
                                  <a:latin typeface="Cambria Math" panose="02040503050406030204" pitchFamily="18" charset="0"/>
                                </a:rPr>
                              </m:ctrlPr>
                            </m:sSubSupPr>
                            <m:e>
                              <m:r>
                                <a:rPr lang="en-GB" i="1">
                                  <a:solidFill>
                                    <a:srgbClr val="C00000"/>
                                  </a:solidFill>
                                  <a:latin typeface="Cambria Math" panose="02040503050406030204" pitchFamily="18" charset="0"/>
                                </a:rPr>
                                <m:t>𝜎</m:t>
                              </m:r>
                            </m:e>
                            <m:sub>
                              <m:r>
                                <a:rPr lang="en-GB" i="1">
                                  <a:solidFill>
                                    <a:srgbClr val="C00000"/>
                                  </a:solidFill>
                                  <a:latin typeface="Cambria Math" panose="02040503050406030204" pitchFamily="18" charset="0"/>
                                </a:rPr>
                                <m:t>𝑠</m:t>
                              </m:r>
                            </m:sub>
                            <m:sup>
                              <m:r>
                                <a:rPr lang="en-GB">
                                  <a:solidFill>
                                    <a:srgbClr val="C00000"/>
                                  </a:solidFill>
                                  <a:latin typeface="Cambria Math" panose="02040503050406030204" pitchFamily="18" charset="0"/>
                                </a:rPr>
                                <m:t>2</m:t>
                              </m:r>
                            </m:sup>
                          </m:sSubSup>
                        </m:e>
                      </m:d>
                    </m:oMath>
                  </m:oMathPara>
                </a14:m>
                <a:endParaRPr lang="en-GB" dirty="0">
                  <a:solidFill>
                    <a:srgbClr val="C00000"/>
                  </a:solidFill>
                </a:endParaRPr>
              </a:p>
            </p:txBody>
          </p:sp>
        </mc:Choice>
        <mc:Fallback xmlns="">
          <p:sp>
            <p:nvSpPr>
              <p:cNvPr id="10" name="文本框 9">
                <a:extLst>
                  <a:ext uri="{FF2B5EF4-FFF2-40B4-BE49-F238E27FC236}">
                    <a16:creationId xmlns:a16="http://schemas.microsoft.com/office/drawing/2014/main" id="{50F9B4F0-E0CE-CCC3-31D9-1EBAFEBA2F2B}"/>
                  </a:ext>
                </a:extLst>
              </p:cNvPr>
              <p:cNvSpPr txBox="1">
                <a:spLocks noRot="1" noChangeAspect="1" noMove="1" noResize="1" noEditPoints="1" noAdjustHandles="1" noChangeArrowheads="1" noChangeShapeType="1" noTextEdit="1"/>
              </p:cNvSpPr>
              <p:nvPr/>
            </p:nvSpPr>
            <p:spPr>
              <a:xfrm>
                <a:off x="7139336" y="4205038"/>
                <a:ext cx="2165684" cy="369329"/>
              </a:xfrm>
              <a:prstGeom prst="rect">
                <a:avLst/>
              </a:prstGeom>
              <a:blipFill>
                <a:blip r:embed="rId3"/>
                <a:stretch>
                  <a:fillRect b="-1667"/>
                </a:stretch>
              </a:blipFill>
            </p:spPr>
            <p:txBody>
              <a:bodyPr/>
              <a:lstStyle/>
              <a:p>
                <a:r>
                  <a:rPr lang="en-GB">
                    <a:noFill/>
                  </a:rPr>
                  <a:t> </a:t>
                </a:r>
              </a:p>
            </p:txBody>
          </p:sp>
        </mc:Fallback>
      </mc:AlternateContent>
      <p:cxnSp>
        <p:nvCxnSpPr>
          <p:cNvPr id="12" name="直接箭头连接符 11">
            <a:extLst>
              <a:ext uri="{FF2B5EF4-FFF2-40B4-BE49-F238E27FC236}">
                <a16:creationId xmlns:a16="http://schemas.microsoft.com/office/drawing/2014/main" id="{1DCCB159-CF40-34F8-6E13-AA818DA78E6A}"/>
              </a:ext>
            </a:extLst>
          </p:cNvPr>
          <p:cNvCxnSpPr>
            <a:cxnSpLocks/>
          </p:cNvCxnSpPr>
          <p:nvPr/>
        </p:nvCxnSpPr>
        <p:spPr>
          <a:xfrm flipH="1">
            <a:off x="2637323" y="3577088"/>
            <a:ext cx="1080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4D7282CE-2F74-3C8D-6D30-EC08B26BB514}"/>
              </a:ext>
            </a:extLst>
          </p:cNvPr>
          <p:cNvSpPr txBox="1"/>
          <p:nvPr/>
        </p:nvSpPr>
        <p:spPr>
          <a:xfrm>
            <a:off x="490886" y="3392423"/>
            <a:ext cx="2165684" cy="369329"/>
          </a:xfrm>
          <a:prstGeom prst="rect">
            <a:avLst/>
          </a:prstGeom>
          <a:noFill/>
        </p:spPr>
        <p:txBody>
          <a:bodyPr wrap="square" rtlCol="0">
            <a:spAutoFit/>
          </a:bodyPr>
          <a:lstStyle/>
          <a:p>
            <a:r>
              <a:rPr lang="en-GB" dirty="0">
                <a:solidFill>
                  <a:srgbClr val="C00000"/>
                </a:solidFill>
              </a:rPr>
              <a:t>Effect size estimates</a:t>
            </a:r>
          </a:p>
        </p:txBody>
      </p:sp>
      <p:cxnSp>
        <p:nvCxnSpPr>
          <p:cNvPr id="14" name="直接箭头连接符 13">
            <a:extLst>
              <a:ext uri="{FF2B5EF4-FFF2-40B4-BE49-F238E27FC236}">
                <a16:creationId xmlns:a16="http://schemas.microsoft.com/office/drawing/2014/main" id="{FCB36AC5-2678-F855-7151-2A3693B83B03}"/>
              </a:ext>
            </a:extLst>
          </p:cNvPr>
          <p:cNvCxnSpPr>
            <a:cxnSpLocks/>
          </p:cNvCxnSpPr>
          <p:nvPr/>
        </p:nvCxnSpPr>
        <p:spPr>
          <a:xfrm rot="5400000" flipH="1">
            <a:off x="4001521" y="2773026"/>
            <a:ext cx="1080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F3C6106F-84B5-0600-B848-EED3E13AC1EE}"/>
              </a:ext>
            </a:extLst>
          </p:cNvPr>
          <p:cNvSpPr txBox="1"/>
          <p:nvPr/>
        </p:nvSpPr>
        <p:spPr>
          <a:xfrm>
            <a:off x="3722570" y="1902801"/>
            <a:ext cx="1574534" cy="369332"/>
          </a:xfrm>
          <a:prstGeom prst="rect">
            <a:avLst/>
          </a:prstGeom>
          <a:noFill/>
        </p:spPr>
        <p:txBody>
          <a:bodyPr wrap="square" rtlCol="0">
            <a:spAutoFit/>
          </a:bodyPr>
          <a:lstStyle/>
          <a:p>
            <a:pPr algn="ctr"/>
            <a:r>
              <a:rPr lang="en-GB" dirty="0">
                <a:solidFill>
                  <a:srgbClr val="C00000"/>
                </a:solidFill>
              </a:rPr>
              <a:t>Intercept</a:t>
            </a:r>
          </a:p>
        </p:txBody>
      </p:sp>
      <p:cxnSp>
        <p:nvCxnSpPr>
          <p:cNvPr id="16" name="直接箭头连接符 15">
            <a:extLst>
              <a:ext uri="{FF2B5EF4-FFF2-40B4-BE49-F238E27FC236}">
                <a16:creationId xmlns:a16="http://schemas.microsoft.com/office/drawing/2014/main" id="{A3E316DD-24D3-4A09-5D33-0F42EA178313}"/>
              </a:ext>
            </a:extLst>
          </p:cNvPr>
          <p:cNvCxnSpPr>
            <a:cxnSpLocks/>
          </p:cNvCxnSpPr>
          <p:nvPr/>
        </p:nvCxnSpPr>
        <p:spPr>
          <a:xfrm rot="16200000" flipH="1" flipV="1">
            <a:off x="4721812" y="4259322"/>
            <a:ext cx="1080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BF545EFC-4929-718F-F86E-5F28D58A45A9}"/>
              </a:ext>
            </a:extLst>
          </p:cNvPr>
          <p:cNvSpPr txBox="1"/>
          <p:nvPr/>
        </p:nvSpPr>
        <p:spPr>
          <a:xfrm>
            <a:off x="3717323" y="4799322"/>
            <a:ext cx="5753936" cy="369332"/>
          </a:xfrm>
          <a:prstGeom prst="rect">
            <a:avLst/>
          </a:prstGeom>
          <a:noFill/>
        </p:spPr>
        <p:txBody>
          <a:bodyPr wrap="square" rtlCol="0">
            <a:spAutoFit/>
          </a:bodyPr>
          <a:lstStyle/>
          <a:p>
            <a:pPr algn="ctr"/>
            <a:r>
              <a:rPr lang="en-GB" dirty="0">
                <a:solidFill>
                  <a:srgbClr val="C00000"/>
                </a:solidFill>
              </a:rPr>
              <a:t>Slope – indicator of asymmetry </a:t>
            </a:r>
            <a:r>
              <a:rPr lang="en-US" altLang="zh-CN" dirty="0">
                <a:solidFill>
                  <a:srgbClr val="C00000"/>
                </a:solidFill>
              </a:rPr>
              <a:t>and </a:t>
            </a:r>
            <a:r>
              <a:rPr lang="en-GB" dirty="0">
                <a:solidFill>
                  <a:srgbClr val="C00000"/>
                </a:solidFill>
              </a:rPr>
              <a:t>small-study effects </a:t>
            </a:r>
          </a:p>
        </p:txBody>
      </p:sp>
      <p:cxnSp>
        <p:nvCxnSpPr>
          <p:cNvPr id="18" name="直接箭头连接符 17">
            <a:extLst>
              <a:ext uri="{FF2B5EF4-FFF2-40B4-BE49-F238E27FC236}">
                <a16:creationId xmlns:a16="http://schemas.microsoft.com/office/drawing/2014/main" id="{3AD4DB22-C950-D2A8-535F-22949F9E23F7}"/>
              </a:ext>
            </a:extLst>
          </p:cNvPr>
          <p:cNvCxnSpPr>
            <a:cxnSpLocks/>
          </p:cNvCxnSpPr>
          <p:nvPr/>
        </p:nvCxnSpPr>
        <p:spPr>
          <a:xfrm rot="5400000" flipH="1">
            <a:off x="5307841" y="3122053"/>
            <a:ext cx="540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52FE57EC-DBE8-A41C-3188-12D4697230D2}"/>
              </a:ext>
            </a:extLst>
          </p:cNvPr>
          <p:cNvSpPr txBox="1"/>
          <p:nvPr/>
        </p:nvSpPr>
        <p:spPr>
          <a:xfrm>
            <a:off x="4893642" y="2548992"/>
            <a:ext cx="1574534" cy="369332"/>
          </a:xfrm>
          <a:prstGeom prst="rect">
            <a:avLst/>
          </a:prstGeom>
          <a:noFill/>
        </p:spPr>
        <p:txBody>
          <a:bodyPr wrap="square" rtlCol="0">
            <a:spAutoFit/>
          </a:bodyPr>
          <a:lstStyle/>
          <a:p>
            <a:pPr algn="ctr"/>
            <a:r>
              <a:rPr lang="en-GB" dirty="0">
                <a:solidFill>
                  <a:srgbClr val="C00000"/>
                </a:solidFill>
              </a:rPr>
              <a:t>Sampling error</a:t>
            </a: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EE719590-F0FB-E2B0-CB60-E3256D949784}"/>
                  </a:ext>
                </a:extLst>
              </p:cNvPr>
              <p:cNvSpPr txBox="1"/>
              <p:nvPr/>
            </p:nvSpPr>
            <p:spPr>
              <a:xfrm>
                <a:off x="10260134" y="3390464"/>
                <a:ext cx="17136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i="1" smtClean="0">
                              <a:solidFill>
                                <a:srgbClr val="C00000"/>
                              </a:solidFill>
                              <a:latin typeface="Cambria Math" panose="02040503050406030204" pitchFamily="18" charset="0"/>
                            </a:rPr>
                          </m:ctrlPr>
                        </m:sSubPr>
                        <m:e>
                          <m:r>
                            <a:rPr lang="en-GB" sz="1800" i="1">
                              <a:solidFill>
                                <a:srgbClr val="C00000"/>
                              </a:solidFill>
                              <a:latin typeface="Cambria Math" panose="02040503050406030204" pitchFamily="18" charset="0"/>
                            </a:rPr>
                            <m:t>𝑚</m:t>
                          </m:r>
                        </m:e>
                        <m:sub>
                          <m:r>
                            <a:rPr lang="en-GB" sz="1800" i="1">
                              <a:solidFill>
                                <a:srgbClr val="C00000"/>
                              </a:solidFill>
                              <a:latin typeface="Cambria Math" panose="02040503050406030204" pitchFamily="18" charset="0"/>
                            </a:rPr>
                            <m:t>𝑖</m:t>
                          </m:r>
                        </m:sub>
                      </m:sSub>
                      <m:r>
                        <a:rPr lang="en-GB" sz="1800">
                          <a:solidFill>
                            <a:srgbClr val="C00000"/>
                          </a:solidFill>
                          <a:latin typeface="Cambria Math" panose="02040503050406030204" pitchFamily="18" charset="0"/>
                        </a:rPr>
                        <m:t>∼</m:t>
                      </m:r>
                      <m:r>
                        <a:rPr lang="en-GB" sz="1800">
                          <a:solidFill>
                            <a:srgbClr val="C00000"/>
                          </a:solidFill>
                          <a:latin typeface="Cambria Math" panose="02040503050406030204" pitchFamily="18" charset="0"/>
                        </a:rPr>
                        <m:t>𝒩</m:t>
                      </m:r>
                      <m:d>
                        <m:dPr>
                          <m:sepChr m:val=","/>
                          <m:ctrlPr>
                            <a:rPr lang="en-GB" sz="1800" i="1">
                              <a:solidFill>
                                <a:srgbClr val="C00000"/>
                              </a:solidFill>
                              <a:latin typeface="Cambria Math" panose="02040503050406030204" pitchFamily="18" charset="0"/>
                            </a:rPr>
                          </m:ctrlPr>
                        </m:dPr>
                        <m:e>
                          <m:r>
                            <a:rPr lang="en-GB" sz="1800">
                              <a:solidFill>
                                <a:srgbClr val="C00000"/>
                              </a:solidFill>
                              <a:latin typeface="Cambria Math" panose="02040503050406030204" pitchFamily="18" charset="0"/>
                            </a:rPr>
                            <m:t>0</m:t>
                          </m:r>
                        </m:e>
                        <m:e>
                          <m:sSub>
                            <m:sSubPr>
                              <m:ctrlPr>
                                <a:rPr lang="en-GB" sz="1800" i="1">
                                  <a:solidFill>
                                    <a:srgbClr val="C00000"/>
                                  </a:solidFill>
                                  <a:latin typeface="Cambria Math" panose="02040503050406030204" pitchFamily="18" charset="0"/>
                                </a:rPr>
                              </m:ctrlPr>
                            </m:sSubPr>
                            <m:e>
                              <m:r>
                                <a:rPr lang="en-GB" sz="1800" i="1">
                                  <a:solidFill>
                                    <a:srgbClr val="C00000"/>
                                  </a:solidFill>
                                  <a:latin typeface="Cambria Math" panose="02040503050406030204" pitchFamily="18" charset="0"/>
                                </a:rPr>
                                <m:t>𝑣</m:t>
                              </m:r>
                            </m:e>
                            <m:sub>
                              <m:r>
                                <a:rPr lang="en-GB" sz="1800" i="1">
                                  <a:solidFill>
                                    <a:srgbClr val="C00000"/>
                                  </a:solidFill>
                                  <a:latin typeface="Cambria Math" panose="02040503050406030204" pitchFamily="18" charset="0"/>
                                </a:rPr>
                                <m:t>𝑖</m:t>
                              </m:r>
                            </m:sub>
                          </m:sSub>
                        </m:e>
                      </m:d>
                    </m:oMath>
                  </m:oMathPara>
                </a14:m>
                <a:endParaRPr lang="en-GB" dirty="0">
                  <a:solidFill>
                    <a:srgbClr val="C00000"/>
                  </a:solidFill>
                </a:endParaRPr>
              </a:p>
            </p:txBody>
          </p:sp>
        </mc:Choice>
        <mc:Fallback xmlns="">
          <p:sp>
            <p:nvSpPr>
              <p:cNvPr id="21" name="文本框 20">
                <a:extLst>
                  <a:ext uri="{FF2B5EF4-FFF2-40B4-BE49-F238E27FC236}">
                    <a16:creationId xmlns:a16="http://schemas.microsoft.com/office/drawing/2014/main" id="{EE719590-F0FB-E2B0-CB60-E3256D949784}"/>
                  </a:ext>
                </a:extLst>
              </p:cNvPr>
              <p:cNvSpPr txBox="1">
                <a:spLocks noRot="1" noChangeAspect="1" noMove="1" noResize="1" noEditPoints="1" noAdjustHandles="1" noChangeArrowheads="1" noChangeShapeType="1" noTextEdit="1"/>
              </p:cNvSpPr>
              <p:nvPr/>
            </p:nvSpPr>
            <p:spPr>
              <a:xfrm>
                <a:off x="10260134" y="3390464"/>
                <a:ext cx="1713694" cy="369332"/>
              </a:xfrm>
              <a:prstGeom prst="rect">
                <a:avLst/>
              </a:prstGeom>
              <a:blipFill>
                <a:blip r:embed="rId4"/>
                <a:stretch>
                  <a:fillRect/>
                </a:stretch>
              </a:blipFill>
            </p:spPr>
            <p:txBody>
              <a:bodyPr/>
              <a:lstStyle/>
              <a:p>
                <a:r>
                  <a:rPr lang="en-GB">
                    <a:noFill/>
                  </a:rPr>
                  <a:t> </a:t>
                </a:r>
              </a:p>
            </p:txBody>
          </p:sp>
        </mc:Fallback>
      </mc:AlternateContent>
      <p:sp>
        <p:nvSpPr>
          <p:cNvPr id="22" name="文本框 21">
            <a:extLst>
              <a:ext uri="{FF2B5EF4-FFF2-40B4-BE49-F238E27FC236}">
                <a16:creationId xmlns:a16="http://schemas.microsoft.com/office/drawing/2014/main" id="{B2A5E2D0-91E7-6465-110B-457D4F3D75E7}"/>
              </a:ext>
            </a:extLst>
          </p:cNvPr>
          <p:cNvSpPr txBox="1"/>
          <p:nvPr/>
        </p:nvSpPr>
        <p:spPr>
          <a:xfrm>
            <a:off x="8006217" y="3390464"/>
            <a:ext cx="2478903" cy="369332"/>
          </a:xfrm>
          <a:prstGeom prst="rect">
            <a:avLst/>
          </a:prstGeom>
          <a:noFill/>
        </p:spPr>
        <p:txBody>
          <a:bodyPr wrap="square" rtlCol="0">
            <a:spAutoFit/>
          </a:bodyPr>
          <a:lstStyle/>
          <a:p>
            <a:pPr algn="ctr"/>
            <a:r>
              <a:rPr lang="en-GB" dirty="0">
                <a:solidFill>
                  <a:srgbClr val="C00000"/>
                </a:solidFill>
              </a:rPr>
              <a:t>Sampling error effect</a:t>
            </a:r>
          </a:p>
        </p:txBody>
      </p:sp>
      <p:cxnSp>
        <p:nvCxnSpPr>
          <p:cNvPr id="23" name="直接箭头连接符 22">
            <a:extLst>
              <a:ext uri="{FF2B5EF4-FFF2-40B4-BE49-F238E27FC236}">
                <a16:creationId xmlns:a16="http://schemas.microsoft.com/office/drawing/2014/main" id="{59F57893-BAD7-BEE8-5A5F-E961A5DE63B5}"/>
              </a:ext>
            </a:extLst>
          </p:cNvPr>
          <p:cNvCxnSpPr>
            <a:cxnSpLocks/>
          </p:cNvCxnSpPr>
          <p:nvPr/>
        </p:nvCxnSpPr>
        <p:spPr>
          <a:xfrm>
            <a:off x="7148582" y="3575130"/>
            <a:ext cx="1080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B57FAE27-5CFA-D5AC-F94A-C5CED4EBBCBD}"/>
              </a:ext>
            </a:extLst>
          </p:cNvPr>
          <p:cNvSpPr txBox="1"/>
          <p:nvPr/>
        </p:nvSpPr>
        <p:spPr>
          <a:xfrm>
            <a:off x="5228724" y="4214663"/>
            <a:ext cx="2478903" cy="369332"/>
          </a:xfrm>
          <a:prstGeom prst="rect">
            <a:avLst/>
          </a:prstGeom>
          <a:noFill/>
        </p:spPr>
        <p:txBody>
          <a:bodyPr wrap="square" rtlCol="0">
            <a:spAutoFit/>
          </a:bodyPr>
          <a:lstStyle/>
          <a:p>
            <a:pPr algn="ctr"/>
            <a:r>
              <a:rPr lang="en-GB" dirty="0">
                <a:solidFill>
                  <a:srgbClr val="C00000"/>
                </a:solidFill>
              </a:rPr>
              <a:t>between-study effect</a:t>
            </a:r>
          </a:p>
        </p:txBody>
      </p:sp>
      <p:cxnSp>
        <p:nvCxnSpPr>
          <p:cNvPr id="25" name="直接箭头连接符 24">
            <a:extLst>
              <a:ext uri="{FF2B5EF4-FFF2-40B4-BE49-F238E27FC236}">
                <a16:creationId xmlns:a16="http://schemas.microsoft.com/office/drawing/2014/main" id="{D3D3A3FC-6683-4D6E-1845-356829B85FD6}"/>
              </a:ext>
            </a:extLst>
          </p:cNvPr>
          <p:cNvCxnSpPr>
            <a:cxnSpLocks/>
          </p:cNvCxnSpPr>
          <p:nvPr/>
        </p:nvCxnSpPr>
        <p:spPr>
          <a:xfrm rot="16200000" flipH="1" flipV="1">
            <a:off x="5953985" y="3971282"/>
            <a:ext cx="576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DA402B25-0F5F-5471-831F-B269D84CACEE}"/>
              </a:ext>
            </a:extLst>
          </p:cNvPr>
          <p:cNvSpPr txBox="1"/>
          <p:nvPr/>
        </p:nvSpPr>
        <p:spPr>
          <a:xfrm>
            <a:off x="3047198" y="1119096"/>
            <a:ext cx="6097604" cy="369332"/>
          </a:xfrm>
          <a:prstGeom prst="rect">
            <a:avLst/>
          </a:prstGeom>
          <a:noFill/>
        </p:spPr>
        <p:txBody>
          <a:bodyPr wrap="square">
            <a:spAutoFit/>
          </a:bodyPr>
          <a:lstStyle/>
          <a:p>
            <a:r>
              <a:rPr lang="en-GB" dirty="0"/>
              <a:t>A classic method that tests for asymmetry in the funnel plot</a:t>
            </a:r>
          </a:p>
        </p:txBody>
      </p:sp>
    </p:spTree>
    <p:extLst>
      <p:ext uri="{BB962C8B-B14F-4D97-AF65-F5344CB8AC3E}">
        <p14:creationId xmlns:p14="http://schemas.microsoft.com/office/powerpoint/2010/main" val="37488290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1">
            <a:extLst>
              <a:ext uri="{FF2B5EF4-FFF2-40B4-BE49-F238E27FC236}">
                <a16:creationId xmlns:a16="http://schemas.microsoft.com/office/drawing/2014/main" id="{1CD6D05F-76D5-D5A5-9480-20960948974E}"/>
              </a:ext>
            </a:extLst>
          </p:cNvPr>
          <p:cNvSpPr/>
          <p:nvPr/>
        </p:nvSpPr>
        <p:spPr>
          <a:xfrm>
            <a:off x="436432" y="172173"/>
            <a:ext cx="11171582" cy="523220"/>
          </a:xfrm>
          <a:prstGeom prst="rect">
            <a:avLst/>
          </a:prstGeom>
        </p:spPr>
        <p:txBody>
          <a:bodyPr wrap="square">
            <a:spAutoFit/>
          </a:bodyPr>
          <a:lstStyle/>
          <a:p>
            <a:pPr algn="ctr"/>
            <a:r>
              <a:rPr lang="en-GB" sz="2800" b="0" i="0" dirty="0">
                <a:solidFill>
                  <a:srgbClr val="222222"/>
                </a:solidFill>
                <a:effectLst/>
                <a:latin typeface="+mj-lt"/>
              </a:rPr>
              <a:t>Issues in existing methods for publication bias tests</a:t>
            </a:r>
          </a:p>
        </p:txBody>
      </p:sp>
      <p:sp>
        <p:nvSpPr>
          <p:cNvPr id="2" name="文本框 1">
            <a:extLst>
              <a:ext uri="{FF2B5EF4-FFF2-40B4-BE49-F238E27FC236}">
                <a16:creationId xmlns:a16="http://schemas.microsoft.com/office/drawing/2014/main" id="{CBC4A5FA-B32D-88EB-A9D3-2CD3DAB7725C}"/>
              </a:ext>
            </a:extLst>
          </p:cNvPr>
          <p:cNvSpPr txBox="1"/>
          <p:nvPr/>
        </p:nvSpPr>
        <p:spPr>
          <a:xfrm>
            <a:off x="1126156" y="1815040"/>
            <a:ext cx="10481858" cy="461665"/>
          </a:xfrm>
          <a:prstGeom prst="rect">
            <a:avLst/>
          </a:prstGeom>
          <a:noFill/>
        </p:spPr>
        <p:txBody>
          <a:bodyPr wrap="square" rtlCol="0">
            <a:spAutoFit/>
          </a:bodyPr>
          <a:lstStyle/>
          <a:p>
            <a:pPr marL="285750" indent="-285750">
              <a:buFont typeface="Arial" panose="020B0604020202020204" pitchFamily="34" charset="0"/>
              <a:buChar char="•"/>
            </a:pPr>
            <a:r>
              <a:rPr lang="en-GB" sz="2400" dirty="0"/>
              <a:t>High heterogeneity in dataset → false positive (Type I error rates) </a:t>
            </a:r>
          </a:p>
        </p:txBody>
      </p:sp>
      <p:sp>
        <p:nvSpPr>
          <p:cNvPr id="20" name="文本框 19">
            <a:extLst>
              <a:ext uri="{FF2B5EF4-FFF2-40B4-BE49-F238E27FC236}">
                <a16:creationId xmlns:a16="http://schemas.microsoft.com/office/drawing/2014/main" id="{37C99768-488A-C53B-40DF-E24E77146DF4}"/>
              </a:ext>
            </a:extLst>
          </p:cNvPr>
          <p:cNvSpPr txBox="1"/>
          <p:nvPr/>
        </p:nvSpPr>
        <p:spPr>
          <a:xfrm>
            <a:off x="1126156" y="3013501"/>
            <a:ext cx="10838045" cy="830997"/>
          </a:xfrm>
          <a:prstGeom prst="rect">
            <a:avLst/>
          </a:prstGeom>
          <a:noFill/>
        </p:spPr>
        <p:txBody>
          <a:bodyPr wrap="square" rtlCol="0">
            <a:spAutoFit/>
          </a:bodyPr>
          <a:lstStyle/>
          <a:p>
            <a:pPr marL="285750" indent="-285750">
              <a:buFont typeface="Arial" panose="020B0604020202020204" pitchFamily="34" charset="0"/>
              <a:buChar char="•"/>
            </a:pPr>
            <a:r>
              <a:rPr lang="en-GB" sz="2400" dirty="0"/>
              <a:t>Prevalent non-independence among effect sizes and sampling error → false positive (Type I error rates) </a:t>
            </a:r>
          </a:p>
        </p:txBody>
      </p:sp>
      <p:sp>
        <p:nvSpPr>
          <p:cNvPr id="26" name="文本框 25">
            <a:extLst>
              <a:ext uri="{FF2B5EF4-FFF2-40B4-BE49-F238E27FC236}">
                <a16:creationId xmlns:a16="http://schemas.microsoft.com/office/drawing/2014/main" id="{D1452CAC-7448-98F7-7A23-3B1CE0E8186B}"/>
              </a:ext>
            </a:extLst>
          </p:cNvPr>
          <p:cNvSpPr txBox="1"/>
          <p:nvPr/>
        </p:nvSpPr>
        <p:spPr>
          <a:xfrm>
            <a:off x="1126156" y="4605353"/>
            <a:ext cx="7863837" cy="461665"/>
          </a:xfrm>
          <a:prstGeom prst="rect">
            <a:avLst/>
          </a:prstGeom>
          <a:noFill/>
        </p:spPr>
        <p:txBody>
          <a:bodyPr wrap="square" rtlCol="0">
            <a:spAutoFit/>
          </a:bodyPr>
          <a:lstStyle/>
          <a:p>
            <a:pPr marL="285750" indent="-285750">
              <a:buFont typeface="Arial" panose="020B0604020202020204" pitchFamily="34" charset="0"/>
              <a:buChar char="•"/>
            </a:pPr>
            <a:r>
              <a:rPr lang="en-GB" sz="2400" dirty="0"/>
              <a:t>Low statistical power → false negative (Type II error rates) </a:t>
            </a:r>
          </a:p>
        </p:txBody>
      </p:sp>
    </p:spTree>
    <p:extLst>
      <p:ext uri="{BB962C8B-B14F-4D97-AF65-F5344CB8AC3E}">
        <p14:creationId xmlns:p14="http://schemas.microsoft.com/office/powerpoint/2010/main" val="37184281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1">
            <a:extLst>
              <a:ext uri="{FF2B5EF4-FFF2-40B4-BE49-F238E27FC236}">
                <a16:creationId xmlns:a16="http://schemas.microsoft.com/office/drawing/2014/main" id="{1CD6D05F-76D5-D5A5-9480-20960948974E}"/>
              </a:ext>
            </a:extLst>
          </p:cNvPr>
          <p:cNvSpPr/>
          <p:nvPr/>
        </p:nvSpPr>
        <p:spPr>
          <a:xfrm>
            <a:off x="436432" y="172175"/>
            <a:ext cx="11171582" cy="523220"/>
          </a:xfrm>
          <a:prstGeom prst="rect">
            <a:avLst/>
          </a:prstGeom>
        </p:spPr>
        <p:txBody>
          <a:bodyPr wrap="square">
            <a:spAutoFit/>
          </a:bodyPr>
          <a:lstStyle/>
          <a:p>
            <a:pPr algn="ctr"/>
            <a:r>
              <a:rPr lang="en-GB" sz="2800" b="0" i="0" dirty="0">
                <a:solidFill>
                  <a:srgbClr val="222222"/>
                </a:solidFill>
                <a:effectLst/>
                <a:latin typeface="+mj-lt"/>
              </a:rPr>
              <a:t>New method: an extended Egger’s regression</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DD39280-E15E-5CD4-5D28-BB4CEB4B1A73}"/>
                  </a:ext>
                </a:extLst>
              </p:cNvPr>
              <p:cNvSpPr txBox="1"/>
              <p:nvPr/>
            </p:nvSpPr>
            <p:spPr>
              <a:xfrm>
                <a:off x="1590174" y="2839592"/>
                <a:ext cx="8631849" cy="9866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400" i="1" smtClean="0">
                              <a:solidFill>
                                <a:srgbClr val="836967"/>
                              </a:solidFill>
                              <a:latin typeface="Cambria Math" panose="02040503050406030204" pitchFamily="18" charset="0"/>
                            </a:rPr>
                          </m:ctrlPr>
                        </m:sSubPr>
                        <m:e>
                          <m:r>
                            <a:rPr lang="en-GB" sz="2400" i="1">
                              <a:latin typeface="Cambria Math" panose="02040503050406030204" pitchFamily="18" charset="0"/>
                            </a:rPr>
                            <m:t>𝑦</m:t>
                          </m:r>
                        </m:e>
                        <m:sub>
                          <m:r>
                            <a:rPr lang="en-GB" sz="2400" i="1">
                              <a:latin typeface="Cambria Math" panose="02040503050406030204" pitchFamily="18" charset="0"/>
                            </a:rPr>
                            <m:t>𝑖</m:t>
                          </m:r>
                        </m:sub>
                      </m:sSub>
                      <m:r>
                        <a:rPr lang="en-GB" sz="2400" i="0">
                          <a:latin typeface="Cambria Math" panose="02040503050406030204" pitchFamily="18" charset="0"/>
                        </a:rPr>
                        <m:t>=</m:t>
                      </m:r>
                      <m:sSub>
                        <m:sSubPr>
                          <m:ctrlPr>
                            <a:rPr lang="en-GB" sz="2400" i="1">
                              <a:solidFill>
                                <a:srgbClr val="836967"/>
                              </a:solidFill>
                              <a:latin typeface="Cambria Math" panose="02040503050406030204" pitchFamily="18" charset="0"/>
                            </a:rPr>
                          </m:ctrlPr>
                        </m:sSubPr>
                        <m:e>
                          <m:r>
                            <a:rPr lang="en-GB" sz="2400" i="1">
                              <a:latin typeface="Cambria Math" panose="02040503050406030204" pitchFamily="18" charset="0"/>
                            </a:rPr>
                            <m:t>𝛽</m:t>
                          </m:r>
                        </m:e>
                        <m:sub>
                          <m:r>
                            <a:rPr lang="en-GB" sz="2400" i="0">
                              <a:latin typeface="Cambria Math" panose="02040503050406030204" pitchFamily="18" charset="0"/>
                            </a:rPr>
                            <m:t>0</m:t>
                          </m:r>
                        </m:sub>
                      </m:sSub>
                      <m:r>
                        <a:rPr lang="en-GB" sz="2400" i="0">
                          <a:latin typeface="Cambria Math" panose="02040503050406030204" pitchFamily="18" charset="0"/>
                        </a:rPr>
                        <m:t>+</m:t>
                      </m:r>
                      <m:sSub>
                        <m:sSubPr>
                          <m:ctrlPr>
                            <a:rPr lang="en-GB" sz="2400" i="1">
                              <a:solidFill>
                                <a:srgbClr val="836967"/>
                              </a:solidFill>
                              <a:latin typeface="Cambria Math" panose="02040503050406030204" pitchFamily="18" charset="0"/>
                            </a:rPr>
                          </m:ctrlPr>
                        </m:sSubPr>
                        <m:e>
                          <m:r>
                            <a:rPr lang="en-GB" sz="2400" i="1">
                              <a:latin typeface="Cambria Math" panose="02040503050406030204" pitchFamily="18" charset="0"/>
                            </a:rPr>
                            <m:t>𝛽</m:t>
                          </m:r>
                        </m:e>
                        <m:sub>
                          <m:r>
                            <a:rPr lang="en-GB" sz="2400" i="0">
                              <a:latin typeface="Cambria Math" panose="02040503050406030204" pitchFamily="18" charset="0"/>
                            </a:rPr>
                            <m:t>1</m:t>
                          </m:r>
                        </m:sub>
                      </m:sSub>
                      <m:r>
                        <a:rPr lang="en-GB" sz="2400" i="1">
                          <a:latin typeface="Cambria Math" panose="02040503050406030204" pitchFamily="18" charset="0"/>
                        </a:rPr>
                        <m:t>𝑠</m:t>
                      </m:r>
                      <m:sSub>
                        <m:sSubPr>
                          <m:ctrlPr>
                            <a:rPr lang="en-GB" sz="2400" i="1">
                              <a:solidFill>
                                <a:srgbClr val="836967"/>
                              </a:solidFill>
                              <a:latin typeface="Cambria Math" panose="02040503050406030204" pitchFamily="18" charset="0"/>
                            </a:rPr>
                          </m:ctrlPr>
                        </m:sSubPr>
                        <m:e>
                          <m:r>
                            <a:rPr lang="en-GB" sz="2400" i="1">
                              <a:latin typeface="Cambria Math" panose="02040503050406030204" pitchFamily="18" charset="0"/>
                            </a:rPr>
                            <m:t>𝑒</m:t>
                          </m:r>
                        </m:e>
                        <m:sub>
                          <m:r>
                            <a:rPr lang="en-GB" sz="2400" i="1">
                              <a:latin typeface="Cambria Math" panose="02040503050406030204" pitchFamily="18" charset="0"/>
                            </a:rPr>
                            <m:t>𝑖</m:t>
                          </m:r>
                        </m:sub>
                      </m:sSub>
                      <m:r>
                        <a:rPr lang="en-GB" sz="2400" i="0">
                          <a:latin typeface="Cambria Math" panose="02040503050406030204" pitchFamily="18" charset="0"/>
                        </a:rPr>
                        <m:t>+</m:t>
                      </m:r>
                      <m:sSub>
                        <m:sSubPr>
                          <m:ctrlPr>
                            <a:rPr lang="en-GB" sz="2400" i="1">
                              <a:solidFill>
                                <a:srgbClr val="836967"/>
                              </a:solidFill>
                              <a:latin typeface="Cambria Math" panose="02040503050406030204" pitchFamily="18" charset="0"/>
                            </a:rPr>
                          </m:ctrlPr>
                        </m:sSubPr>
                        <m:e>
                          <m:r>
                            <a:rPr lang="en-GB" sz="2400" i="1">
                              <a:latin typeface="Cambria Math" panose="02040503050406030204" pitchFamily="18" charset="0"/>
                            </a:rPr>
                            <m:t>𝛽</m:t>
                          </m:r>
                        </m:e>
                        <m:sub>
                          <m:r>
                            <a:rPr lang="en-GB" sz="2400" i="0">
                              <a:latin typeface="Cambria Math" panose="02040503050406030204" pitchFamily="18" charset="0"/>
                            </a:rPr>
                            <m:t>2</m:t>
                          </m:r>
                        </m:sub>
                      </m:sSub>
                      <m:r>
                        <a:rPr lang="en-GB" sz="2400" i="1">
                          <a:latin typeface="Cambria Math" panose="02040503050406030204" pitchFamily="18" charset="0"/>
                        </a:rPr>
                        <m:t>𝑐</m:t>
                      </m:r>
                      <m:d>
                        <m:dPr>
                          <m:ctrlPr>
                            <a:rPr lang="en-GB" sz="2400" i="1">
                              <a:latin typeface="Cambria Math" panose="02040503050406030204" pitchFamily="18" charset="0"/>
                            </a:rPr>
                          </m:ctrlPr>
                        </m:dPr>
                        <m:e>
                          <m:r>
                            <a:rPr lang="en-GB" sz="2400" i="1">
                              <a:latin typeface="Cambria Math" panose="02040503050406030204" pitchFamily="18" charset="0"/>
                            </a:rPr>
                            <m:t>𝑦𝑒𝑎</m:t>
                          </m:r>
                          <m:sSub>
                            <m:sSubPr>
                              <m:ctrlPr>
                                <a:rPr lang="en-GB" sz="2400" i="1">
                                  <a:solidFill>
                                    <a:srgbClr val="836967"/>
                                  </a:solidFill>
                                  <a:latin typeface="Cambria Math" panose="02040503050406030204" pitchFamily="18" charset="0"/>
                                </a:rPr>
                              </m:ctrlPr>
                            </m:sSubPr>
                            <m:e>
                              <m:r>
                                <a:rPr lang="en-GB" sz="2400" i="1">
                                  <a:latin typeface="Cambria Math" panose="02040503050406030204" pitchFamily="18" charset="0"/>
                                </a:rPr>
                                <m:t>𝑟</m:t>
                              </m:r>
                            </m:e>
                            <m:sub>
                              <m:r>
                                <a:rPr lang="en-GB" sz="2400" i="1">
                                  <a:latin typeface="Cambria Math" panose="02040503050406030204" pitchFamily="18" charset="0"/>
                                </a:rPr>
                                <m:t>𝑗</m:t>
                              </m:r>
                            </m:sub>
                          </m:sSub>
                        </m:e>
                      </m:d>
                      <m:r>
                        <a:rPr lang="en-GB" sz="2400" i="0">
                          <a:latin typeface="Cambria Math" panose="02040503050406030204" pitchFamily="18" charset="0"/>
                        </a:rPr>
                        <m:t>+</m:t>
                      </m:r>
                      <m:nary>
                        <m:naryPr>
                          <m:chr m:val="∑"/>
                          <m:limLoc m:val="undOvr"/>
                          <m:subHide m:val="on"/>
                          <m:supHide m:val="on"/>
                          <m:ctrlPr>
                            <a:rPr lang="en-GB" sz="2400" i="1">
                              <a:latin typeface="Cambria Math" panose="02040503050406030204" pitchFamily="18" charset="0"/>
                            </a:rPr>
                          </m:ctrlPr>
                        </m:naryPr>
                        <m:sub/>
                        <m:sup/>
                        <m:e>
                          <m:sSub>
                            <m:sSubPr>
                              <m:ctrlPr>
                                <a:rPr lang="en-GB" sz="2400" i="1">
                                  <a:solidFill>
                                    <a:srgbClr val="836967"/>
                                  </a:solidFill>
                                  <a:latin typeface="Cambria Math" panose="02040503050406030204" pitchFamily="18" charset="0"/>
                                </a:rPr>
                              </m:ctrlPr>
                            </m:sSubPr>
                            <m:e>
                              <m:r>
                                <a:rPr lang="en-GB" sz="2400" i="1">
                                  <a:latin typeface="Cambria Math" panose="02040503050406030204" pitchFamily="18" charset="0"/>
                                </a:rPr>
                                <m:t>𝛽</m:t>
                              </m:r>
                            </m:e>
                            <m:sub>
                              <m:r>
                                <a:rPr lang="en-GB" sz="2400" i="1">
                                  <a:latin typeface="Cambria Math" panose="02040503050406030204" pitchFamily="18" charset="0"/>
                                </a:rPr>
                                <m:t>𝑘</m:t>
                              </m:r>
                            </m:sub>
                          </m:sSub>
                        </m:e>
                      </m:nary>
                      <m:sSub>
                        <m:sSubPr>
                          <m:ctrlPr>
                            <a:rPr lang="en-GB" sz="2400" i="1">
                              <a:solidFill>
                                <a:srgbClr val="836967"/>
                              </a:solidFill>
                              <a:latin typeface="Cambria Math" panose="02040503050406030204" pitchFamily="18" charset="0"/>
                            </a:rPr>
                          </m:ctrlPr>
                        </m:sSubPr>
                        <m:e>
                          <m:r>
                            <a:rPr lang="en-GB" sz="2400" i="1">
                              <a:latin typeface="Cambria Math" panose="02040503050406030204" pitchFamily="18" charset="0"/>
                            </a:rPr>
                            <m:t>𝑥</m:t>
                          </m:r>
                        </m:e>
                        <m:sub>
                          <m:r>
                            <a:rPr lang="en-GB" sz="2400" i="1">
                              <a:latin typeface="Cambria Math" panose="02040503050406030204" pitchFamily="18" charset="0"/>
                            </a:rPr>
                            <m:t>𝑘</m:t>
                          </m:r>
                        </m:sub>
                      </m:sSub>
                      <m:r>
                        <a:rPr lang="en-GB" sz="2400" i="0">
                          <a:latin typeface="Cambria Math" panose="02040503050406030204" pitchFamily="18" charset="0"/>
                        </a:rPr>
                        <m:t>+</m:t>
                      </m:r>
                      <m:sSub>
                        <m:sSubPr>
                          <m:ctrlPr>
                            <a:rPr lang="en-GB" sz="2400" i="1">
                              <a:solidFill>
                                <a:srgbClr val="836967"/>
                              </a:solidFill>
                              <a:latin typeface="Cambria Math" panose="02040503050406030204" pitchFamily="18" charset="0"/>
                            </a:rPr>
                          </m:ctrlPr>
                        </m:sSubPr>
                        <m:e>
                          <m:r>
                            <a:rPr lang="en-GB" sz="2400" i="1" smtClean="0">
                              <a:latin typeface="Cambria Math" panose="02040503050406030204" pitchFamily="18" charset="0"/>
                              <a:ea typeface="Cambria Math" panose="02040503050406030204" pitchFamily="18" charset="0"/>
                            </a:rPr>
                            <m:t>𝜇</m:t>
                          </m:r>
                        </m:e>
                        <m:sub>
                          <m:r>
                            <a:rPr lang="en-GB" sz="2400" b="0" i="1" smtClean="0">
                              <a:latin typeface="Cambria Math" panose="02040503050406030204" pitchFamily="18" charset="0"/>
                            </a:rPr>
                            <m:t>(</m:t>
                          </m:r>
                          <m:r>
                            <a:rPr lang="en-GB" sz="2400" b="0" i="1" smtClean="0">
                              <a:latin typeface="Cambria Math" panose="02040503050406030204" pitchFamily="18" charset="0"/>
                            </a:rPr>
                            <m:t>𝑏</m:t>
                          </m:r>
                          <m:r>
                            <a:rPr lang="en-GB" sz="2400" b="0" i="1" smtClean="0">
                              <a:latin typeface="Cambria Math" panose="02040503050406030204" pitchFamily="18" charset="0"/>
                            </a:rPr>
                            <m:t>)</m:t>
                          </m:r>
                          <m:r>
                            <a:rPr lang="en-GB" sz="2400" i="1">
                              <a:latin typeface="Cambria Math" panose="02040503050406030204" pitchFamily="18" charset="0"/>
                            </a:rPr>
                            <m:t>𝑗</m:t>
                          </m:r>
                        </m:sub>
                      </m:sSub>
                      <m:r>
                        <a:rPr lang="en-GB" sz="2400" i="0">
                          <a:latin typeface="Cambria Math" panose="02040503050406030204" pitchFamily="18" charset="0"/>
                        </a:rPr>
                        <m:t>+</m:t>
                      </m:r>
                      <m:sSub>
                        <m:sSubPr>
                          <m:ctrlPr>
                            <a:rPr lang="en-GB" sz="2400" i="1">
                              <a:solidFill>
                                <a:srgbClr val="836967"/>
                              </a:solidFill>
                              <a:latin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𝜇</m:t>
                          </m:r>
                        </m:e>
                        <m:sub>
                          <m:r>
                            <a:rPr lang="en-GB" sz="2400" b="0" i="1" smtClean="0">
                              <a:latin typeface="Cambria Math" panose="02040503050406030204" pitchFamily="18" charset="0"/>
                            </a:rPr>
                            <m:t>(</m:t>
                          </m:r>
                          <m:r>
                            <a:rPr lang="en-GB" sz="2400" b="0" i="1" smtClean="0">
                              <a:latin typeface="Cambria Math" panose="02040503050406030204" pitchFamily="18" charset="0"/>
                            </a:rPr>
                            <m:t>𝑤</m:t>
                          </m:r>
                          <m:r>
                            <a:rPr lang="en-GB" sz="2400" b="0" i="1" smtClean="0">
                              <a:latin typeface="Cambria Math" panose="02040503050406030204" pitchFamily="18" charset="0"/>
                            </a:rPr>
                            <m:t>)</m:t>
                          </m:r>
                          <m:r>
                            <a:rPr lang="en-GB" sz="2400" i="1">
                              <a:latin typeface="Cambria Math" panose="02040503050406030204" pitchFamily="18" charset="0"/>
                            </a:rPr>
                            <m:t>𝑖</m:t>
                          </m:r>
                        </m:sub>
                      </m:sSub>
                      <m:r>
                        <a:rPr lang="en-GB" sz="2400" i="0">
                          <a:latin typeface="Cambria Math" panose="02040503050406030204" pitchFamily="18" charset="0"/>
                        </a:rPr>
                        <m:t>+</m:t>
                      </m:r>
                      <m:sSub>
                        <m:sSubPr>
                          <m:ctrlPr>
                            <a:rPr lang="en-GB" sz="2400" i="1">
                              <a:solidFill>
                                <a:srgbClr val="836967"/>
                              </a:solidFill>
                              <a:latin typeface="Cambria Math" panose="02040503050406030204" pitchFamily="18" charset="0"/>
                            </a:rPr>
                          </m:ctrlPr>
                        </m:sSubPr>
                        <m:e>
                          <m:r>
                            <a:rPr lang="en-GB" sz="2400" i="1">
                              <a:latin typeface="Cambria Math" panose="02040503050406030204" pitchFamily="18" charset="0"/>
                            </a:rPr>
                            <m:t>𝑚</m:t>
                          </m:r>
                        </m:e>
                        <m:sub>
                          <m:r>
                            <a:rPr lang="en-GB" sz="2400" i="1">
                              <a:latin typeface="Cambria Math" panose="02040503050406030204" pitchFamily="18" charset="0"/>
                            </a:rPr>
                            <m:t>𝑖</m:t>
                          </m:r>
                        </m:sub>
                      </m:sSub>
                    </m:oMath>
                  </m:oMathPara>
                </a14:m>
                <a:endParaRPr lang="en-GB" sz="2400" dirty="0"/>
              </a:p>
            </p:txBody>
          </p:sp>
        </mc:Choice>
        <mc:Fallback xmlns="">
          <p:sp>
            <p:nvSpPr>
              <p:cNvPr id="7" name="文本框 6">
                <a:extLst>
                  <a:ext uri="{FF2B5EF4-FFF2-40B4-BE49-F238E27FC236}">
                    <a16:creationId xmlns:a16="http://schemas.microsoft.com/office/drawing/2014/main" id="{FDD39280-E15E-5CD4-5D28-BB4CEB4B1A73}"/>
                  </a:ext>
                </a:extLst>
              </p:cNvPr>
              <p:cNvSpPr txBox="1">
                <a:spLocks noRot="1" noChangeAspect="1" noMove="1" noResize="1" noEditPoints="1" noAdjustHandles="1" noChangeArrowheads="1" noChangeShapeType="1" noTextEdit="1"/>
              </p:cNvSpPr>
              <p:nvPr/>
            </p:nvSpPr>
            <p:spPr>
              <a:xfrm>
                <a:off x="1590174" y="2839592"/>
                <a:ext cx="8631849" cy="986680"/>
              </a:xfrm>
              <a:prstGeom prst="rect">
                <a:avLst/>
              </a:prstGeom>
              <a:blipFill>
                <a:blip r:embed="rId2"/>
                <a:stretch>
                  <a:fillRect/>
                </a:stretch>
              </a:blipFill>
            </p:spPr>
            <p:txBody>
              <a:bodyPr/>
              <a:lstStyle/>
              <a:p>
                <a:r>
                  <a:rPr lang="en-GB">
                    <a:noFill/>
                  </a:rPr>
                  <a:t> </a:t>
                </a:r>
              </a:p>
            </p:txBody>
          </p:sp>
        </mc:Fallback>
      </mc:AlternateContent>
      <p:cxnSp>
        <p:nvCxnSpPr>
          <p:cNvPr id="12" name="直接箭头连接符 11">
            <a:extLst>
              <a:ext uri="{FF2B5EF4-FFF2-40B4-BE49-F238E27FC236}">
                <a16:creationId xmlns:a16="http://schemas.microsoft.com/office/drawing/2014/main" id="{2A4D06D8-B28E-F1A5-F3DB-A4DECFFAB553}"/>
              </a:ext>
            </a:extLst>
          </p:cNvPr>
          <p:cNvCxnSpPr>
            <a:cxnSpLocks/>
          </p:cNvCxnSpPr>
          <p:nvPr/>
        </p:nvCxnSpPr>
        <p:spPr>
          <a:xfrm rot="16200000" flipH="1" flipV="1">
            <a:off x="2787133" y="3993139"/>
            <a:ext cx="1080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BB7F5E7D-3442-1E19-A8B4-28D786270188}"/>
              </a:ext>
            </a:extLst>
          </p:cNvPr>
          <p:cNvSpPr txBox="1"/>
          <p:nvPr/>
        </p:nvSpPr>
        <p:spPr>
          <a:xfrm>
            <a:off x="2009274" y="4533139"/>
            <a:ext cx="5941193" cy="369332"/>
          </a:xfrm>
          <a:prstGeom prst="rect">
            <a:avLst/>
          </a:prstGeom>
          <a:noFill/>
        </p:spPr>
        <p:txBody>
          <a:bodyPr wrap="square" rtlCol="0">
            <a:spAutoFit/>
          </a:bodyPr>
          <a:lstStyle/>
          <a:p>
            <a:pPr algn="ctr"/>
            <a:r>
              <a:rPr lang="en-GB" dirty="0">
                <a:solidFill>
                  <a:srgbClr val="C00000"/>
                </a:solidFill>
              </a:rPr>
              <a:t>Slope of sampling error – indicator of small-study effects </a:t>
            </a:r>
          </a:p>
        </p:txBody>
      </p:sp>
      <p:cxnSp>
        <p:nvCxnSpPr>
          <p:cNvPr id="14" name="直接箭头连接符 13">
            <a:extLst>
              <a:ext uri="{FF2B5EF4-FFF2-40B4-BE49-F238E27FC236}">
                <a16:creationId xmlns:a16="http://schemas.microsoft.com/office/drawing/2014/main" id="{BA3332AB-0BDD-0DDC-5D54-D777DC61210F}"/>
              </a:ext>
            </a:extLst>
          </p:cNvPr>
          <p:cNvCxnSpPr>
            <a:cxnSpLocks/>
          </p:cNvCxnSpPr>
          <p:nvPr/>
        </p:nvCxnSpPr>
        <p:spPr>
          <a:xfrm rot="5400000" flipH="1">
            <a:off x="3843293" y="2579275"/>
            <a:ext cx="1080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72083B76-5D69-5D62-D36C-24A74DE16088}"/>
              </a:ext>
            </a:extLst>
          </p:cNvPr>
          <p:cNvSpPr txBox="1"/>
          <p:nvPr/>
        </p:nvSpPr>
        <p:spPr>
          <a:xfrm>
            <a:off x="2257898" y="1688596"/>
            <a:ext cx="5941193" cy="369332"/>
          </a:xfrm>
          <a:prstGeom prst="rect">
            <a:avLst/>
          </a:prstGeom>
          <a:noFill/>
        </p:spPr>
        <p:txBody>
          <a:bodyPr wrap="square" rtlCol="0">
            <a:spAutoFit/>
          </a:bodyPr>
          <a:lstStyle/>
          <a:p>
            <a:pPr algn="ctr"/>
            <a:r>
              <a:rPr lang="en-GB" dirty="0">
                <a:solidFill>
                  <a:srgbClr val="C00000"/>
                </a:solidFill>
              </a:rPr>
              <a:t>Slope of publication year – indicator of decline effects </a:t>
            </a:r>
          </a:p>
        </p:txBody>
      </p:sp>
      <p:sp>
        <p:nvSpPr>
          <p:cNvPr id="16" name="文本框 15">
            <a:extLst>
              <a:ext uri="{FF2B5EF4-FFF2-40B4-BE49-F238E27FC236}">
                <a16:creationId xmlns:a16="http://schemas.microsoft.com/office/drawing/2014/main" id="{22A3DF2A-F777-7983-E5DF-9663F21B82DD}"/>
              </a:ext>
            </a:extLst>
          </p:cNvPr>
          <p:cNvSpPr txBox="1"/>
          <p:nvPr/>
        </p:nvSpPr>
        <p:spPr>
          <a:xfrm>
            <a:off x="4084910" y="4193488"/>
            <a:ext cx="5941193" cy="369332"/>
          </a:xfrm>
          <a:prstGeom prst="rect">
            <a:avLst/>
          </a:prstGeom>
          <a:noFill/>
        </p:spPr>
        <p:txBody>
          <a:bodyPr wrap="square" rtlCol="0">
            <a:spAutoFit/>
          </a:bodyPr>
          <a:lstStyle/>
          <a:p>
            <a:pPr algn="ctr"/>
            <a:r>
              <a:rPr lang="en-GB" dirty="0">
                <a:solidFill>
                  <a:srgbClr val="C00000"/>
                </a:solidFill>
              </a:rPr>
              <a:t>Fixed-effects – account for heterogeneity</a:t>
            </a:r>
          </a:p>
        </p:txBody>
      </p:sp>
      <p:cxnSp>
        <p:nvCxnSpPr>
          <p:cNvPr id="17" name="直接箭头连接符 16">
            <a:extLst>
              <a:ext uri="{FF2B5EF4-FFF2-40B4-BE49-F238E27FC236}">
                <a16:creationId xmlns:a16="http://schemas.microsoft.com/office/drawing/2014/main" id="{FCF9C5EA-68BC-39A7-8FAE-73487290273B}"/>
              </a:ext>
            </a:extLst>
          </p:cNvPr>
          <p:cNvCxnSpPr>
            <a:cxnSpLocks/>
          </p:cNvCxnSpPr>
          <p:nvPr/>
        </p:nvCxnSpPr>
        <p:spPr>
          <a:xfrm rot="16200000" flipH="1" flipV="1">
            <a:off x="6021242" y="3931170"/>
            <a:ext cx="648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左大括号 4">
            <a:extLst>
              <a:ext uri="{FF2B5EF4-FFF2-40B4-BE49-F238E27FC236}">
                <a16:creationId xmlns:a16="http://schemas.microsoft.com/office/drawing/2014/main" id="{A16DCEDC-353B-FBF9-BB1B-B22B3C21F263}"/>
              </a:ext>
            </a:extLst>
          </p:cNvPr>
          <p:cNvSpPr/>
          <p:nvPr/>
        </p:nvSpPr>
        <p:spPr>
          <a:xfrm rot="5400000">
            <a:off x="7887684" y="2597798"/>
            <a:ext cx="513193" cy="671148"/>
          </a:xfrm>
          <a:prstGeom prst="leftBrace">
            <a:avLst>
              <a:gd name="adj1" fmla="val 8333"/>
              <a:gd name="adj2" fmla="val 51351"/>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文本框 18">
            <a:extLst>
              <a:ext uri="{FF2B5EF4-FFF2-40B4-BE49-F238E27FC236}">
                <a16:creationId xmlns:a16="http://schemas.microsoft.com/office/drawing/2014/main" id="{B5C13F35-C0F9-CBC5-8DF1-CEBA597D7F0C}"/>
              </a:ext>
            </a:extLst>
          </p:cNvPr>
          <p:cNvSpPr txBox="1"/>
          <p:nvPr/>
        </p:nvSpPr>
        <p:spPr>
          <a:xfrm>
            <a:off x="7055506" y="2366821"/>
            <a:ext cx="4882228" cy="369332"/>
          </a:xfrm>
          <a:prstGeom prst="rect">
            <a:avLst/>
          </a:prstGeom>
          <a:noFill/>
        </p:spPr>
        <p:txBody>
          <a:bodyPr wrap="square" rtlCol="0">
            <a:spAutoFit/>
          </a:bodyPr>
          <a:lstStyle/>
          <a:p>
            <a:pPr algn="ctr"/>
            <a:r>
              <a:rPr lang="en-GB" dirty="0">
                <a:solidFill>
                  <a:srgbClr val="C00000"/>
                </a:solidFill>
              </a:rPr>
              <a:t>random-effects – account for non-independence</a:t>
            </a:r>
          </a:p>
        </p:txBody>
      </p:sp>
      <p:sp>
        <p:nvSpPr>
          <p:cNvPr id="21" name="文本框 20">
            <a:extLst>
              <a:ext uri="{FF2B5EF4-FFF2-40B4-BE49-F238E27FC236}">
                <a16:creationId xmlns:a16="http://schemas.microsoft.com/office/drawing/2014/main" id="{E59DC64E-CBC4-1E95-2FD5-A095D675F541}"/>
              </a:ext>
            </a:extLst>
          </p:cNvPr>
          <p:cNvSpPr txBox="1"/>
          <p:nvPr/>
        </p:nvSpPr>
        <p:spPr>
          <a:xfrm>
            <a:off x="1846421" y="5910620"/>
            <a:ext cx="7863837" cy="784830"/>
          </a:xfrm>
          <a:prstGeom prst="rect">
            <a:avLst/>
          </a:prstGeom>
          <a:noFill/>
        </p:spPr>
        <p:txBody>
          <a:bodyPr wrap="square" rtlCol="0">
            <a:spAutoFit/>
          </a:bodyPr>
          <a:lstStyle/>
          <a:p>
            <a:pPr algn="ctr">
              <a:spcAft>
                <a:spcPts val="600"/>
              </a:spcAft>
            </a:pPr>
            <a:r>
              <a:rPr lang="en-GB" sz="2000" dirty="0"/>
              <a:t>Do not worry about the complex formulas</a:t>
            </a:r>
          </a:p>
          <a:p>
            <a:pPr algn="ctr">
              <a:spcAft>
                <a:spcPts val="600"/>
              </a:spcAft>
            </a:pPr>
            <a:r>
              <a:rPr lang="en-GB" sz="2000" dirty="0"/>
              <a:t>Several lines code can implement it! </a:t>
            </a:r>
          </a:p>
        </p:txBody>
      </p:sp>
      <p:sp>
        <p:nvSpPr>
          <p:cNvPr id="18" name="文本框 17">
            <a:extLst>
              <a:ext uri="{FF2B5EF4-FFF2-40B4-BE49-F238E27FC236}">
                <a16:creationId xmlns:a16="http://schemas.microsoft.com/office/drawing/2014/main" id="{0F46F8AD-9716-636D-8681-248372E1BCD6}"/>
              </a:ext>
            </a:extLst>
          </p:cNvPr>
          <p:cNvSpPr txBox="1"/>
          <p:nvPr/>
        </p:nvSpPr>
        <p:spPr>
          <a:xfrm>
            <a:off x="3047198" y="1119096"/>
            <a:ext cx="6097604" cy="400110"/>
          </a:xfrm>
          <a:prstGeom prst="rect">
            <a:avLst/>
          </a:prstGeom>
          <a:noFill/>
        </p:spPr>
        <p:txBody>
          <a:bodyPr wrap="square">
            <a:spAutoFit/>
          </a:bodyPr>
          <a:lstStyle/>
          <a:p>
            <a:pPr algn="ctr"/>
            <a:r>
              <a:rPr lang="en-GB" sz="2000" b="1" dirty="0"/>
              <a:t>T</a:t>
            </a:r>
            <a:r>
              <a:rPr lang="en-US" altLang="zh-CN" sz="2000" b="1" dirty="0" err="1"/>
              <a:t>est</a:t>
            </a:r>
            <a:r>
              <a:rPr lang="en-US" altLang="zh-CN" sz="2000" b="1" dirty="0"/>
              <a:t> publication bias</a:t>
            </a:r>
            <a:endParaRPr lang="en-GB" sz="2000" b="1" dirty="0"/>
          </a:p>
        </p:txBody>
      </p:sp>
      <p:sp>
        <p:nvSpPr>
          <p:cNvPr id="20" name="文本框 19">
            <a:extLst>
              <a:ext uri="{FF2B5EF4-FFF2-40B4-BE49-F238E27FC236}">
                <a16:creationId xmlns:a16="http://schemas.microsoft.com/office/drawing/2014/main" id="{D9CE5E07-67C5-1525-A2C1-48D421DBEA46}"/>
              </a:ext>
            </a:extLst>
          </p:cNvPr>
          <p:cNvSpPr txBox="1"/>
          <p:nvPr/>
        </p:nvSpPr>
        <p:spPr>
          <a:xfrm>
            <a:off x="2586586" y="2471391"/>
            <a:ext cx="1806529" cy="369332"/>
          </a:xfrm>
          <a:prstGeom prst="rect">
            <a:avLst/>
          </a:prstGeom>
          <a:noFill/>
        </p:spPr>
        <p:txBody>
          <a:bodyPr wrap="square" rtlCol="0">
            <a:spAutoFit/>
          </a:bodyPr>
          <a:lstStyle/>
          <a:p>
            <a:pPr algn="ctr"/>
            <a:r>
              <a:rPr lang="en-GB" dirty="0">
                <a:solidFill>
                  <a:srgbClr val="C00000"/>
                </a:solidFill>
              </a:rPr>
              <a:t>Sampling error</a:t>
            </a:r>
          </a:p>
        </p:txBody>
      </p:sp>
      <p:sp>
        <p:nvSpPr>
          <p:cNvPr id="22" name="文本框 21">
            <a:extLst>
              <a:ext uri="{FF2B5EF4-FFF2-40B4-BE49-F238E27FC236}">
                <a16:creationId xmlns:a16="http://schemas.microsoft.com/office/drawing/2014/main" id="{EFDF40CC-B551-794C-6CF2-D00A1A5BB7B4}"/>
              </a:ext>
            </a:extLst>
          </p:cNvPr>
          <p:cNvSpPr txBox="1"/>
          <p:nvPr/>
        </p:nvSpPr>
        <p:spPr>
          <a:xfrm>
            <a:off x="4160825" y="3771360"/>
            <a:ext cx="1806529" cy="369332"/>
          </a:xfrm>
          <a:prstGeom prst="rect">
            <a:avLst/>
          </a:prstGeom>
          <a:noFill/>
        </p:spPr>
        <p:txBody>
          <a:bodyPr wrap="square" rtlCol="0">
            <a:spAutoFit/>
          </a:bodyPr>
          <a:lstStyle/>
          <a:p>
            <a:pPr algn="ctr"/>
            <a:r>
              <a:rPr lang="en-GB" dirty="0">
                <a:solidFill>
                  <a:srgbClr val="C00000"/>
                </a:solidFill>
              </a:rPr>
              <a:t>Publication year</a:t>
            </a:r>
          </a:p>
        </p:txBody>
      </p:sp>
      <p:cxnSp>
        <p:nvCxnSpPr>
          <p:cNvPr id="23" name="直接箭头连接符 22">
            <a:extLst>
              <a:ext uri="{FF2B5EF4-FFF2-40B4-BE49-F238E27FC236}">
                <a16:creationId xmlns:a16="http://schemas.microsoft.com/office/drawing/2014/main" id="{973D52B3-D959-BDC1-47F9-DBCE02BCE523}"/>
              </a:ext>
            </a:extLst>
          </p:cNvPr>
          <p:cNvCxnSpPr>
            <a:cxnSpLocks/>
          </p:cNvCxnSpPr>
          <p:nvPr/>
        </p:nvCxnSpPr>
        <p:spPr>
          <a:xfrm rot="16200000" flipH="1" flipV="1">
            <a:off x="4848089" y="3640264"/>
            <a:ext cx="432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E6486679-C23B-771C-B5D2-E2F1F0DC32E4}"/>
              </a:ext>
            </a:extLst>
          </p:cNvPr>
          <p:cNvCxnSpPr>
            <a:cxnSpLocks/>
          </p:cNvCxnSpPr>
          <p:nvPr/>
        </p:nvCxnSpPr>
        <p:spPr>
          <a:xfrm rot="5400000" flipH="1">
            <a:off x="3390652" y="2993219"/>
            <a:ext cx="432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1CD864E0-7C2E-572B-206D-53F194E6F798}"/>
              </a:ext>
            </a:extLst>
          </p:cNvPr>
          <p:cNvSpPr txBox="1"/>
          <p:nvPr/>
        </p:nvSpPr>
        <p:spPr>
          <a:xfrm>
            <a:off x="1132547" y="4984920"/>
            <a:ext cx="9559541" cy="707886"/>
          </a:xfrm>
          <a:prstGeom prst="rect">
            <a:avLst/>
          </a:prstGeom>
          <a:noFill/>
        </p:spPr>
        <p:txBody>
          <a:bodyPr wrap="square" rtlCol="0">
            <a:spAutoFit/>
          </a:bodyPr>
          <a:lstStyle/>
          <a:p>
            <a:pPr algn="ctr">
              <a:spcAft>
                <a:spcPts val="600"/>
              </a:spcAft>
            </a:pPr>
            <a:r>
              <a:rPr lang="en-GB" sz="2000" dirty="0"/>
              <a:t>Note: replace sampling error by adapted sampling error (i.e., inverse square root effective sample size) when using log response ratio or standardised mean differences as effect size</a:t>
            </a:r>
          </a:p>
        </p:txBody>
      </p:sp>
    </p:spTree>
    <p:extLst>
      <p:ext uri="{BB962C8B-B14F-4D97-AF65-F5344CB8AC3E}">
        <p14:creationId xmlns:p14="http://schemas.microsoft.com/office/powerpoint/2010/main" val="11141707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1">
            <a:extLst>
              <a:ext uri="{FF2B5EF4-FFF2-40B4-BE49-F238E27FC236}">
                <a16:creationId xmlns:a16="http://schemas.microsoft.com/office/drawing/2014/main" id="{0FB5FA5D-D56B-6D38-5D2F-3F4EA0EC0CEA}"/>
              </a:ext>
            </a:extLst>
          </p:cNvPr>
          <p:cNvSpPr/>
          <p:nvPr/>
        </p:nvSpPr>
        <p:spPr>
          <a:xfrm>
            <a:off x="838200" y="202130"/>
            <a:ext cx="10515600" cy="576966"/>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2800" b="0" i="0" dirty="0">
                <a:effectLst/>
                <a:latin typeface="+mj-lt"/>
                <a:ea typeface="+mj-ea"/>
                <a:cs typeface="+mj-cs"/>
              </a:rPr>
              <a:t>Large-scale investigation of publication bias using the new method </a:t>
            </a:r>
          </a:p>
        </p:txBody>
      </p:sp>
      <p:pic>
        <p:nvPicPr>
          <p:cNvPr id="5" name="图片 4" descr="图表, 散点图&#10;&#10;描述已自动生成">
            <a:extLst>
              <a:ext uri="{FF2B5EF4-FFF2-40B4-BE49-F238E27FC236}">
                <a16:creationId xmlns:a16="http://schemas.microsoft.com/office/drawing/2014/main" id="{70DABEC6-27BF-6E20-4EA9-71A7895668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838200" y="1041106"/>
            <a:ext cx="4680000" cy="4680000"/>
          </a:xfrm>
          <a:prstGeom prst="rect">
            <a:avLst/>
          </a:prstGeom>
          <a:noFill/>
        </p:spPr>
      </p:pic>
      <p:pic>
        <p:nvPicPr>
          <p:cNvPr id="6" name="图片 5" descr="图表, 散点图&#10;&#10;描述已自动生成">
            <a:extLst>
              <a:ext uri="{FF2B5EF4-FFF2-40B4-BE49-F238E27FC236}">
                <a16:creationId xmlns:a16="http://schemas.microsoft.com/office/drawing/2014/main" id="{9D465931-CA90-9CA9-B7C7-EA90613E9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5755877" y="1127733"/>
            <a:ext cx="4680000" cy="4680000"/>
          </a:xfrm>
          <a:prstGeom prst="rect">
            <a:avLst/>
          </a:prstGeom>
          <a:noFill/>
        </p:spPr>
      </p:pic>
      <p:sp>
        <p:nvSpPr>
          <p:cNvPr id="7" name="文本框 6">
            <a:extLst>
              <a:ext uri="{FF2B5EF4-FFF2-40B4-BE49-F238E27FC236}">
                <a16:creationId xmlns:a16="http://schemas.microsoft.com/office/drawing/2014/main" id="{16208313-EB05-D97F-DDAB-054A81C62540}"/>
              </a:ext>
            </a:extLst>
          </p:cNvPr>
          <p:cNvSpPr txBox="1"/>
          <p:nvPr/>
        </p:nvSpPr>
        <p:spPr>
          <a:xfrm>
            <a:off x="3830855" y="6173365"/>
            <a:ext cx="4680000" cy="369332"/>
          </a:xfrm>
          <a:prstGeom prst="rect">
            <a:avLst/>
          </a:prstGeom>
          <a:noFill/>
        </p:spPr>
        <p:txBody>
          <a:bodyPr wrap="square" rtlCol="0">
            <a:spAutoFit/>
          </a:bodyPr>
          <a:lstStyle/>
          <a:p>
            <a:r>
              <a:rPr lang="en-GB" dirty="0"/>
              <a:t>Publication bias is a general phenomenon!</a:t>
            </a:r>
          </a:p>
        </p:txBody>
      </p:sp>
      <p:sp>
        <p:nvSpPr>
          <p:cNvPr id="8" name="文本框 7">
            <a:extLst>
              <a:ext uri="{FF2B5EF4-FFF2-40B4-BE49-F238E27FC236}">
                <a16:creationId xmlns:a16="http://schemas.microsoft.com/office/drawing/2014/main" id="{9A801521-A117-9DFA-09DE-0A4A56E9494B}"/>
              </a:ext>
            </a:extLst>
          </p:cNvPr>
          <p:cNvSpPr txBox="1"/>
          <p:nvPr/>
        </p:nvSpPr>
        <p:spPr>
          <a:xfrm>
            <a:off x="8092440" y="6517370"/>
            <a:ext cx="3554129" cy="276999"/>
          </a:xfrm>
          <a:prstGeom prst="rect">
            <a:avLst/>
          </a:prstGeom>
          <a:noFill/>
        </p:spPr>
        <p:txBody>
          <a:bodyPr wrap="square">
            <a:spAutoFit/>
          </a:bodyPr>
          <a:lstStyle/>
          <a:p>
            <a:r>
              <a:rPr lang="en-GB" sz="1200" dirty="0"/>
              <a:t>Figure source: In-principle accepted Registered Report</a:t>
            </a:r>
          </a:p>
        </p:txBody>
      </p:sp>
    </p:spTree>
    <p:extLst>
      <p:ext uri="{BB962C8B-B14F-4D97-AF65-F5344CB8AC3E}">
        <p14:creationId xmlns:p14="http://schemas.microsoft.com/office/powerpoint/2010/main" val="32936643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1">
            <a:extLst>
              <a:ext uri="{FF2B5EF4-FFF2-40B4-BE49-F238E27FC236}">
                <a16:creationId xmlns:a16="http://schemas.microsoft.com/office/drawing/2014/main" id="{1CD6D05F-76D5-D5A5-9480-20960948974E}"/>
              </a:ext>
            </a:extLst>
          </p:cNvPr>
          <p:cNvSpPr/>
          <p:nvPr/>
        </p:nvSpPr>
        <p:spPr>
          <a:xfrm>
            <a:off x="436432" y="172175"/>
            <a:ext cx="11171582" cy="523220"/>
          </a:xfrm>
          <a:prstGeom prst="rect">
            <a:avLst/>
          </a:prstGeom>
        </p:spPr>
        <p:txBody>
          <a:bodyPr wrap="square">
            <a:spAutoFit/>
          </a:bodyPr>
          <a:lstStyle/>
          <a:p>
            <a:pPr algn="ctr"/>
            <a:r>
              <a:rPr lang="en-GB" sz="2800" b="0" i="0" dirty="0">
                <a:solidFill>
                  <a:srgbClr val="222222"/>
                </a:solidFill>
                <a:effectLst/>
                <a:latin typeface="+mj-lt"/>
              </a:rPr>
              <a:t>New method: an extended Egger’s regression</a:t>
            </a:r>
          </a:p>
        </p:txBody>
      </p:sp>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FDD39280-E15E-5CD4-5D28-BB4CEB4B1A73}"/>
                  </a:ext>
                </a:extLst>
              </p:cNvPr>
              <p:cNvSpPr txBox="1"/>
              <p:nvPr/>
            </p:nvSpPr>
            <p:spPr>
              <a:xfrm>
                <a:off x="1807920" y="3117800"/>
                <a:ext cx="8048349" cy="9866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400" i="1" smtClean="0">
                              <a:solidFill>
                                <a:srgbClr val="836967"/>
                              </a:solidFill>
                              <a:latin typeface="Cambria Math" panose="02040503050406030204" pitchFamily="18" charset="0"/>
                            </a:rPr>
                          </m:ctrlPr>
                        </m:sSubPr>
                        <m:e>
                          <m:r>
                            <a:rPr lang="en-GB" sz="2400" i="1">
                              <a:latin typeface="Cambria Math" panose="02040503050406030204" pitchFamily="18" charset="0"/>
                            </a:rPr>
                            <m:t>𝑦</m:t>
                          </m:r>
                        </m:e>
                        <m:sub>
                          <m:r>
                            <a:rPr lang="en-GB" sz="2400" i="1">
                              <a:latin typeface="Cambria Math" panose="02040503050406030204" pitchFamily="18" charset="0"/>
                            </a:rPr>
                            <m:t>𝑖</m:t>
                          </m:r>
                        </m:sub>
                      </m:sSub>
                      <m:r>
                        <a:rPr lang="en-GB" sz="2400" i="0">
                          <a:latin typeface="Cambria Math" panose="02040503050406030204" pitchFamily="18" charset="0"/>
                        </a:rPr>
                        <m:t>=</m:t>
                      </m:r>
                      <m:sSub>
                        <m:sSubPr>
                          <m:ctrlPr>
                            <a:rPr lang="en-GB" sz="2400" i="1">
                              <a:solidFill>
                                <a:srgbClr val="836967"/>
                              </a:solidFill>
                              <a:latin typeface="Cambria Math" panose="02040503050406030204" pitchFamily="18" charset="0"/>
                            </a:rPr>
                          </m:ctrlPr>
                        </m:sSubPr>
                        <m:e>
                          <m:r>
                            <a:rPr lang="en-GB" sz="2400" i="1">
                              <a:latin typeface="Cambria Math" panose="02040503050406030204" pitchFamily="18" charset="0"/>
                            </a:rPr>
                            <m:t>𝛽</m:t>
                          </m:r>
                        </m:e>
                        <m:sub>
                          <m:r>
                            <a:rPr lang="en-GB" sz="2400" i="0">
                              <a:latin typeface="Cambria Math" panose="02040503050406030204" pitchFamily="18" charset="0"/>
                            </a:rPr>
                            <m:t>0</m:t>
                          </m:r>
                        </m:sub>
                      </m:sSub>
                      <m:r>
                        <a:rPr lang="en-GB" sz="2400" i="0">
                          <a:latin typeface="Cambria Math" panose="02040503050406030204" pitchFamily="18" charset="0"/>
                        </a:rPr>
                        <m:t>+</m:t>
                      </m:r>
                      <m:sSub>
                        <m:sSubPr>
                          <m:ctrlPr>
                            <a:rPr lang="en-GB" sz="2400" i="1">
                              <a:solidFill>
                                <a:srgbClr val="836967"/>
                              </a:solidFill>
                              <a:latin typeface="Cambria Math" panose="02040503050406030204" pitchFamily="18" charset="0"/>
                            </a:rPr>
                          </m:ctrlPr>
                        </m:sSubPr>
                        <m:e>
                          <m:r>
                            <a:rPr lang="en-GB" sz="2400" i="1">
                              <a:latin typeface="Cambria Math" panose="02040503050406030204" pitchFamily="18" charset="0"/>
                            </a:rPr>
                            <m:t>𝛽</m:t>
                          </m:r>
                        </m:e>
                        <m:sub>
                          <m:r>
                            <a:rPr lang="en-GB" sz="2400" i="0">
                              <a:latin typeface="Cambria Math" panose="02040503050406030204" pitchFamily="18" charset="0"/>
                            </a:rPr>
                            <m:t>1</m:t>
                          </m:r>
                        </m:sub>
                      </m:sSub>
                      <m:sSup>
                        <m:sSupPr>
                          <m:ctrlPr>
                            <a:rPr lang="en-GB" sz="2400" i="1" smtClean="0">
                              <a:latin typeface="Cambria Math" panose="02040503050406030204" pitchFamily="18" charset="0"/>
                            </a:rPr>
                          </m:ctrlPr>
                        </m:sSupPr>
                        <m:e>
                          <m:r>
                            <a:rPr lang="en-GB" sz="2400" i="1">
                              <a:latin typeface="Cambria Math" panose="02040503050406030204" pitchFamily="18" charset="0"/>
                            </a:rPr>
                            <m:t>𝑠</m:t>
                          </m:r>
                          <m:sSub>
                            <m:sSubPr>
                              <m:ctrlPr>
                                <a:rPr lang="en-GB" sz="2400" i="1">
                                  <a:solidFill>
                                    <a:srgbClr val="836967"/>
                                  </a:solidFill>
                                  <a:latin typeface="Cambria Math" panose="02040503050406030204" pitchFamily="18" charset="0"/>
                                </a:rPr>
                              </m:ctrlPr>
                            </m:sSubPr>
                            <m:e>
                              <m:r>
                                <a:rPr lang="en-GB" sz="2400" i="1" smtClean="0">
                                  <a:latin typeface="Cambria Math" panose="02040503050406030204" pitchFamily="18" charset="0"/>
                                </a:rPr>
                                <m:t>𝑒</m:t>
                              </m:r>
                            </m:e>
                            <m:sub>
                              <m:r>
                                <a:rPr lang="en-GB" sz="2400" i="1">
                                  <a:latin typeface="Cambria Math" panose="02040503050406030204" pitchFamily="18" charset="0"/>
                                </a:rPr>
                                <m:t>𝑖</m:t>
                              </m:r>
                            </m:sub>
                          </m:sSub>
                        </m:e>
                        <m:sup>
                          <m:r>
                            <a:rPr lang="en-GB" sz="2400" b="0" i="1" smtClean="0">
                              <a:latin typeface="Cambria Math" panose="02040503050406030204" pitchFamily="18" charset="0"/>
                            </a:rPr>
                            <m:t>2</m:t>
                          </m:r>
                        </m:sup>
                      </m:sSup>
                      <m:r>
                        <a:rPr lang="en-GB" sz="2400" i="0">
                          <a:latin typeface="Cambria Math" panose="02040503050406030204" pitchFamily="18" charset="0"/>
                        </a:rPr>
                        <m:t>+</m:t>
                      </m:r>
                      <m:sSub>
                        <m:sSubPr>
                          <m:ctrlPr>
                            <a:rPr lang="en-GB" sz="2400" i="1">
                              <a:solidFill>
                                <a:srgbClr val="836967"/>
                              </a:solidFill>
                              <a:latin typeface="Cambria Math" panose="02040503050406030204" pitchFamily="18" charset="0"/>
                            </a:rPr>
                          </m:ctrlPr>
                        </m:sSubPr>
                        <m:e>
                          <m:r>
                            <a:rPr lang="en-GB" sz="2400" i="1">
                              <a:latin typeface="Cambria Math" panose="02040503050406030204" pitchFamily="18" charset="0"/>
                            </a:rPr>
                            <m:t>𝛽</m:t>
                          </m:r>
                        </m:e>
                        <m:sub>
                          <m:r>
                            <a:rPr lang="en-GB" sz="2400" i="0">
                              <a:latin typeface="Cambria Math" panose="02040503050406030204" pitchFamily="18" charset="0"/>
                            </a:rPr>
                            <m:t>2</m:t>
                          </m:r>
                        </m:sub>
                      </m:sSub>
                      <m:r>
                        <a:rPr lang="en-GB" sz="2400" i="1">
                          <a:latin typeface="Cambria Math" panose="02040503050406030204" pitchFamily="18" charset="0"/>
                        </a:rPr>
                        <m:t>𝑐</m:t>
                      </m:r>
                      <m:d>
                        <m:dPr>
                          <m:ctrlPr>
                            <a:rPr lang="en-GB" sz="2400" i="1">
                              <a:latin typeface="Cambria Math" panose="02040503050406030204" pitchFamily="18" charset="0"/>
                            </a:rPr>
                          </m:ctrlPr>
                        </m:dPr>
                        <m:e>
                          <m:r>
                            <a:rPr lang="en-GB" sz="2400" i="1">
                              <a:latin typeface="Cambria Math" panose="02040503050406030204" pitchFamily="18" charset="0"/>
                            </a:rPr>
                            <m:t>𝑦𝑒𝑎</m:t>
                          </m:r>
                          <m:sSub>
                            <m:sSubPr>
                              <m:ctrlPr>
                                <a:rPr lang="en-GB" sz="2400" i="1">
                                  <a:solidFill>
                                    <a:srgbClr val="836967"/>
                                  </a:solidFill>
                                  <a:latin typeface="Cambria Math" panose="02040503050406030204" pitchFamily="18" charset="0"/>
                                </a:rPr>
                              </m:ctrlPr>
                            </m:sSubPr>
                            <m:e>
                              <m:r>
                                <a:rPr lang="en-GB" sz="2400" i="1">
                                  <a:latin typeface="Cambria Math" panose="02040503050406030204" pitchFamily="18" charset="0"/>
                                </a:rPr>
                                <m:t>𝑟</m:t>
                              </m:r>
                            </m:e>
                            <m:sub>
                              <m:r>
                                <a:rPr lang="en-GB" sz="2400" i="1">
                                  <a:latin typeface="Cambria Math" panose="02040503050406030204" pitchFamily="18" charset="0"/>
                                </a:rPr>
                                <m:t>𝑗</m:t>
                              </m:r>
                            </m:sub>
                          </m:sSub>
                        </m:e>
                      </m:d>
                      <m:r>
                        <a:rPr lang="en-GB" sz="2400" i="0">
                          <a:latin typeface="Cambria Math" panose="02040503050406030204" pitchFamily="18" charset="0"/>
                        </a:rPr>
                        <m:t>+</m:t>
                      </m:r>
                      <m:nary>
                        <m:naryPr>
                          <m:chr m:val="∑"/>
                          <m:limLoc m:val="undOvr"/>
                          <m:subHide m:val="on"/>
                          <m:supHide m:val="on"/>
                          <m:ctrlPr>
                            <a:rPr lang="en-GB" sz="2400" i="1">
                              <a:latin typeface="Cambria Math" panose="02040503050406030204" pitchFamily="18" charset="0"/>
                            </a:rPr>
                          </m:ctrlPr>
                        </m:naryPr>
                        <m:sub/>
                        <m:sup/>
                        <m:e>
                          <m:sSub>
                            <m:sSubPr>
                              <m:ctrlPr>
                                <a:rPr lang="en-GB" sz="2400" i="1">
                                  <a:solidFill>
                                    <a:srgbClr val="836967"/>
                                  </a:solidFill>
                                  <a:latin typeface="Cambria Math" panose="02040503050406030204" pitchFamily="18" charset="0"/>
                                </a:rPr>
                              </m:ctrlPr>
                            </m:sSubPr>
                            <m:e>
                              <m:r>
                                <a:rPr lang="en-GB" sz="2400" i="1">
                                  <a:latin typeface="Cambria Math" panose="02040503050406030204" pitchFamily="18" charset="0"/>
                                </a:rPr>
                                <m:t>𝛽</m:t>
                              </m:r>
                            </m:e>
                            <m:sub>
                              <m:r>
                                <a:rPr lang="en-GB" sz="2400" i="1">
                                  <a:latin typeface="Cambria Math" panose="02040503050406030204" pitchFamily="18" charset="0"/>
                                </a:rPr>
                                <m:t>𝑘</m:t>
                              </m:r>
                            </m:sub>
                          </m:sSub>
                        </m:e>
                      </m:nary>
                      <m:sSub>
                        <m:sSubPr>
                          <m:ctrlPr>
                            <a:rPr lang="en-GB" sz="2400" i="1">
                              <a:solidFill>
                                <a:srgbClr val="836967"/>
                              </a:solidFill>
                              <a:latin typeface="Cambria Math" panose="02040503050406030204" pitchFamily="18" charset="0"/>
                            </a:rPr>
                          </m:ctrlPr>
                        </m:sSubPr>
                        <m:e>
                          <m:r>
                            <a:rPr lang="en-GB" sz="2400" i="1">
                              <a:latin typeface="Cambria Math" panose="02040503050406030204" pitchFamily="18" charset="0"/>
                            </a:rPr>
                            <m:t>𝑥</m:t>
                          </m:r>
                        </m:e>
                        <m:sub>
                          <m:r>
                            <a:rPr lang="en-GB" sz="2400" i="1">
                              <a:latin typeface="Cambria Math" panose="02040503050406030204" pitchFamily="18" charset="0"/>
                            </a:rPr>
                            <m:t>𝑘</m:t>
                          </m:r>
                        </m:sub>
                      </m:sSub>
                      <m:r>
                        <a:rPr lang="en-US" altLang="zh-CN" sz="2400" i="1">
                          <a:latin typeface="Cambria Math" panose="02040503050406030204" pitchFamily="18" charset="0"/>
                        </a:rPr>
                        <m:t>+</m:t>
                      </m:r>
                      <m:sSub>
                        <m:sSubPr>
                          <m:ctrlPr>
                            <a:rPr lang="en-GB" sz="2400" i="1">
                              <a:solidFill>
                                <a:srgbClr val="836967"/>
                              </a:solidFill>
                              <a:latin typeface="Cambria Math" panose="02040503050406030204" pitchFamily="18" charset="0"/>
                            </a:rPr>
                          </m:ctrlPr>
                        </m:sSubPr>
                        <m:e>
                          <m:r>
                            <a:rPr lang="en-GB" sz="2400" i="1">
                              <a:latin typeface="Cambria Math" panose="02040503050406030204" pitchFamily="18" charset="0"/>
                            </a:rPr>
                            <m:t>𝑠</m:t>
                          </m:r>
                        </m:e>
                        <m:sub>
                          <m:r>
                            <a:rPr lang="en-GB" sz="2400" i="1">
                              <a:latin typeface="Cambria Math" panose="02040503050406030204" pitchFamily="18" charset="0"/>
                            </a:rPr>
                            <m:t>𝑗</m:t>
                          </m:r>
                        </m:sub>
                      </m:sSub>
                      <m:r>
                        <a:rPr lang="en-GB" sz="2400" i="0">
                          <a:latin typeface="Cambria Math" panose="02040503050406030204" pitchFamily="18" charset="0"/>
                        </a:rPr>
                        <m:t>+</m:t>
                      </m:r>
                      <m:sSub>
                        <m:sSubPr>
                          <m:ctrlPr>
                            <a:rPr lang="en-GB" sz="2400" i="1">
                              <a:solidFill>
                                <a:srgbClr val="836967"/>
                              </a:solidFill>
                              <a:latin typeface="Cambria Math" panose="02040503050406030204" pitchFamily="18" charset="0"/>
                            </a:rPr>
                          </m:ctrlPr>
                        </m:sSubPr>
                        <m:e>
                          <m:r>
                            <a:rPr lang="en-GB" sz="2400" i="1">
                              <a:latin typeface="Cambria Math" panose="02040503050406030204" pitchFamily="18" charset="0"/>
                            </a:rPr>
                            <m:t>𝑢</m:t>
                          </m:r>
                        </m:e>
                        <m:sub>
                          <m:r>
                            <a:rPr lang="en-GB" sz="2400" i="1">
                              <a:latin typeface="Cambria Math" panose="02040503050406030204" pitchFamily="18" charset="0"/>
                            </a:rPr>
                            <m:t>𝑖</m:t>
                          </m:r>
                        </m:sub>
                      </m:sSub>
                      <m:r>
                        <a:rPr lang="en-GB" sz="2400" i="0">
                          <a:latin typeface="Cambria Math" panose="02040503050406030204" pitchFamily="18" charset="0"/>
                        </a:rPr>
                        <m:t>+</m:t>
                      </m:r>
                      <m:sSub>
                        <m:sSubPr>
                          <m:ctrlPr>
                            <a:rPr lang="en-GB" sz="2400" i="1">
                              <a:solidFill>
                                <a:srgbClr val="836967"/>
                              </a:solidFill>
                              <a:latin typeface="Cambria Math" panose="02040503050406030204" pitchFamily="18" charset="0"/>
                            </a:rPr>
                          </m:ctrlPr>
                        </m:sSubPr>
                        <m:e>
                          <m:r>
                            <a:rPr lang="en-GB" sz="2400" i="1">
                              <a:latin typeface="Cambria Math" panose="02040503050406030204" pitchFamily="18" charset="0"/>
                            </a:rPr>
                            <m:t>𝑚</m:t>
                          </m:r>
                        </m:e>
                        <m:sub>
                          <m:r>
                            <a:rPr lang="en-GB" sz="2400" i="1">
                              <a:latin typeface="Cambria Math" panose="02040503050406030204" pitchFamily="18" charset="0"/>
                            </a:rPr>
                            <m:t>𝑖</m:t>
                          </m:r>
                        </m:sub>
                      </m:sSub>
                    </m:oMath>
                  </m:oMathPara>
                </a14:m>
                <a:endParaRPr lang="en-GB" sz="2400" dirty="0"/>
              </a:p>
            </p:txBody>
          </p:sp>
        </mc:Choice>
        <mc:Fallback>
          <p:sp>
            <p:nvSpPr>
              <p:cNvPr id="7" name="文本框 6">
                <a:extLst>
                  <a:ext uri="{FF2B5EF4-FFF2-40B4-BE49-F238E27FC236}">
                    <a16:creationId xmlns:a16="http://schemas.microsoft.com/office/drawing/2014/main" id="{FDD39280-E15E-5CD4-5D28-BB4CEB4B1A73}"/>
                  </a:ext>
                </a:extLst>
              </p:cNvPr>
              <p:cNvSpPr txBox="1">
                <a:spLocks noRot="1" noChangeAspect="1" noMove="1" noResize="1" noEditPoints="1" noAdjustHandles="1" noChangeArrowheads="1" noChangeShapeType="1" noTextEdit="1"/>
              </p:cNvSpPr>
              <p:nvPr/>
            </p:nvSpPr>
            <p:spPr>
              <a:xfrm>
                <a:off x="1807920" y="3117800"/>
                <a:ext cx="8048349" cy="986680"/>
              </a:xfrm>
              <a:prstGeom prst="rect">
                <a:avLst/>
              </a:prstGeom>
              <a:blipFill>
                <a:blip r:embed="rId2"/>
                <a:stretch>
                  <a:fillRect/>
                </a:stretch>
              </a:blipFill>
            </p:spPr>
            <p:txBody>
              <a:bodyPr/>
              <a:lstStyle/>
              <a:p>
                <a:r>
                  <a:rPr lang="en-GB">
                    <a:noFill/>
                  </a:rPr>
                  <a:t> </a:t>
                </a:r>
              </a:p>
            </p:txBody>
          </p:sp>
        </mc:Fallback>
      </mc:AlternateContent>
      <p:cxnSp>
        <p:nvCxnSpPr>
          <p:cNvPr id="10" name="直接箭头连接符 9">
            <a:extLst>
              <a:ext uri="{FF2B5EF4-FFF2-40B4-BE49-F238E27FC236}">
                <a16:creationId xmlns:a16="http://schemas.microsoft.com/office/drawing/2014/main" id="{E5E5578A-0364-95F4-BECC-B79F67F8C87A}"/>
              </a:ext>
            </a:extLst>
          </p:cNvPr>
          <p:cNvCxnSpPr>
            <a:cxnSpLocks/>
          </p:cNvCxnSpPr>
          <p:nvPr/>
        </p:nvCxnSpPr>
        <p:spPr>
          <a:xfrm rot="5400000" flipH="1">
            <a:off x="2341748" y="2775420"/>
            <a:ext cx="1080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FF8EC20A-A513-CB15-2233-710EF901BC5E}"/>
              </a:ext>
            </a:extLst>
          </p:cNvPr>
          <p:cNvSpPr txBox="1"/>
          <p:nvPr/>
        </p:nvSpPr>
        <p:spPr>
          <a:xfrm>
            <a:off x="259882" y="1925220"/>
            <a:ext cx="8932243" cy="369332"/>
          </a:xfrm>
          <a:prstGeom prst="rect">
            <a:avLst/>
          </a:prstGeom>
          <a:noFill/>
        </p:spPr>
        <p:txBody>
          <a:bodyPr wrap="square" rtlCol="0">
            <a:spAutoFit/>
          </a:bodyPr>
          <a:lstStyle/>
          <a:p>
            <a:pPr algn="ctr"/>
            <a:r>
              <a:rPr lang="en-GB" dirty="0">
                <a:solidFill>
                  <a:srgbClr val="C00000"/>
                </a:solidFill>
              </a:rPr>
              <a:t>Intercept – “true” overall effect after correcting for publication bias (i.e., bias-corrected effect)</a:t>
            </a:r>
          </a:p>
        </p:txBody>
      </p:sp>
      <p:cxnSp>
        <p:nvCxnSpPr>
          <p:cNvPr id="12" name="直接箭头连接符 11">
            <a:extLst>
              <a:ext uri="{FF2B5EF4-FFF2-40B4-BE49-F238E27FC236}">
                <a16:creationId xmlns:a16="http://schemas.microsoft.com/office/drawing/2014/main" id="{2A4D06D8-B28E-F1A5-F3DB-A4DECFFAB553}"/>
              </a:ext>
            </a:extLst>
          </p:cNvPr>
          <p:cNvCxnSpPr>
            <a:cxnSpLocks/>
          </p:cNvCxnSpPr>
          <p:nvPr/>
        </p:nvCxnSpPr>
        <p:spPr>
          <a:xfrm rot="16200000" flipH="1" flipV="1">
            <a:off x="3037392" y="4283426"/>
            <a:ext cx="1080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BB7F5E7D-3442-1E19-A8B4-28D786270188}"/>
                  </a:ext>
                </a:extLst>
              </p:cNvPr>
              <p:cNvSpPr txBox="1"/>
              <p:nvPr/>
            </p:nvSpPr>
            <p:spPr>
              <a:xfrm>
                <a:off x="558266" y="4791286"/>
                <a:ext cx="6872437" cy="369332"/>
              </a:xfrm>
              <a:prstGeom prst="rect">
                <a:avLst/>
              </a:prstGeom>
              <a:noFill/>
            </p:spPr>
            <p:txBody>
              <a:bodyPr wrap="square" rtlCol="0">
                <a:spAutoFit/>
              </a:bodyPr>
              <a:lstStyle/>
              <a:p>
                <a:pPr algn="ctr"/>
                <a:r>
                  <a:rPr lang="en-GB" dirty="0">
                    <a:solidFill>
                      <a:srgbClr val="C00000"/>
                    </a:solidFill>
                  </a:rPr>
                  <a:t>i</a:t>
                </a:r>
                <a:r>
                  <a:rPr lang="en-GB" sz="1800" dirty="0">
                    <a:solidFill>
                      <a:srgbClr val="C00000"/>
                    </a:solidFill>
                  </a:rPr>
                  <a:t>nfinite sampling </a:t>
                </a:r>
                <a:r>
                  <a:rPr lang="en-GB" dirty="0">
                    <a:solidFill>
                      <a:srgbClr val="C00000"/>
                    </a:solidFill>
                  </a:rPr>
                  <a:t>size → infinite precision (1/</a:t>
                </a:r>
                <a14:m>
                  <m:oMath xmlns:m="http://schemas.openxmlformats.org/officeDocument/2006/math">
                    <m:r>
                      <a:rPr lang="en-GB" i="1">
                        <a:solidFill>
                          <a:srgbClr val="C00000"/>
                        </a:solidFill>
                        <a:latin typeface="Cambria Math" panose="02040503050406030204" pitchFamily="18" charset="0"/>
                      </a:rPr>
                      <m:t>𝑠</m:t>
                    </m:r>
                    <m:sSub>
                      <m:sSubPr>
                        <m:ctrlPr>
                          <a:rPr lang="en-GB" i="1">
                            <a:solidFill>
                              <a:srgbClr val="C00000"/>
                            </a:solidFill>
                            <a:latin typeface="Cambria Math" panose="02040503050406030204" pitchFamily="18" charset="0"/>
                          </a:rPr>
                        </m:ctrlPr>
                      </m:sSubPr>
                      <m:e>
                        <m:r>
                          <a:rPr lang="en-GB" i="1">
                            <a:solidFill>
                              <a:srgbClr val="C00000"/>
                            </a:solidFill>
                            <a:latin typeface="Cambria Math" panose="02040503050406030204" pitchFamily="18" charset="0"/>
                          </a:rPr>
                          <m:t>𝑒</m:t>
                        </m:r>
                      </m:e>
                      <m:sub>
                        <m:r>
                          <a:rPr lang="en-GB" i="1">
                            <a:solidFill>
                              <a:srgbClr val="C00000"/>
                            </a:solidFill>
                            <a:latin typeface="Cambria Math" panose="02040503050406030204" pitchFamily="18" charset="0"/>
                          </a:rPr>
                          <m:t>𝑖</m:t>
                        </m:r>
                      </m:sub>
                    </m:sSub>
                  </m:oMath>
                </a14:m>
                <a:r>
                  <a:rPr lang="en-GB" dirty="0">
                    <a:solidFill>
                      <a:srgbClr val="C00000"/>
                    </a:solidFill>
                  </a:rPr>
                  <a:t> ) → </a:t>
                </a:r>
                <a14:m>
                  <m:oMath xmlns:m="http://schemas.openxmlformats.org/officeDocument/2006/math">
                    <m:r>
                      <a:rPr lang="en-GB" i="1">
                        <a:solidFill>
                          <a:srgbClr val="C00000"/>
                        </a:solidFill>
                        <a:latin typeface="Cambria Math" panose="02040503050406030204" pitchFamily="18" charset="0"/>
                      </a:rPr>
                      <m:t>𝑠</m:t>
                    </m:r>
                    <m:sSub>
                      <m:sSubPr>
                        <m:ctrlPr>
                          <a:rPr lang="en-GB" i="1">
                            <a:solidFill>
                              <a:srgbClr val="C00000"/>
                            </a:solidFill>
                            <a:latin typeface="Cambria Math" panose="02040503050406030204" pitchFamily="18" charset="0"/>
                          </a:rPr>
                        </m:ctrlPr>
                      </m:sSubPr>
                      <m:e>
                        <m:r>
                          <a:rPr lang="en-GB" i="1">
                            <a:solidFill>
                              <a:srgbClr val="C00000"/>
                            </a:solidFill>
                            <a:latin typeface="Cambria Math" panose="02040503050406030204" pitchFamily="18" charset="0"/>
                          </a:rPr>
                          <m:t>𝑒</m:t>
                        </m:r>
                      </m:e>
                      <m:sub>
                        <m:r>
                          <a:rPr lang="en-GB" i="1">
                            <a:solidFill>
                              <a:srgbClr val="C00000"/>
                            </a:solidFill>
                            <a:latin typeface="Cambria Math" panose="02040503050406030204" pitchFamily="18" charset="0"/>
                          </a:rPr>
                          <m:t>𝑖</m:t>
                        </m:r>
                      </m:sub>
                    </m:sSub>
                  </m:oMath>
                </a14:m>
                <a:r>
                  <a:rPr lang="en-GB" dirty="0">
                    <a:solidFill>
                      <a:srgbClr val="C00000"/>
                    </a:solidFill>
                  </a:rPr>
                  <a:t> = 0 → </a:t>
                </a:r>
                <a14:m>
                  <m:oMath xmlns:m="http://schemas.openxmlformats.org/officeDocument/2006/math">
                    <m:sSup>
                      <m:sSupPr>
                        <m:ctrlPr>
                          <a:rPr lang="en-GB" sz="1800" i="1" smtClean="0">
                            <a:solidFill>
                              <a:srgbClr val="C00000"/>
                            </a:solidFill>
                            <a:latin typeface="Cambria Math" panose="02040503050406030204" pitchFamily="18" charset="0"/>
                          </a:rPr>
                        </m:ctrlPr>
                      </m:sSupPr>
                      <m:e>
                        <m:r>
                          <a:rPr lang="en-GB" sz="1800" i="1">
                            <a:solidFill>
                              <a:srgbClr val="C00000"/>
                            </a:solidFill>
                            <a:latin typeface="Cambria Math" panose="02040503050406030204" pitchFamily="18" charset="0"/>
                          </a:rPr>
                          <m:t>𝑠</m:t>
                        </m:r>
                        <m:sSub>
                          <m:sSubPr>
                            <m:ctrlPr>
                              <a:rPr lang="en-GB" sz="1800" i="1">
                                <a:solidFill>
                                  <a:srgbClr val="C00000"/>
                                </a:solidFill>
                                <a:latin typeface="Cambria Math" panose="02040503050406030204" pitchFamily="18" charset="0"/>
                              </a:rPr>
                            </m:ctrlPr>
                          </m:sSubPr>
                          <m:e>
                            <m:r>
                              <a:rPr lang="en-GB" sz="1800" i="1" smtClean="0">
                                <a:solidFill>
                                  <a:srgbClr val="C00000"/>
                                </a:solidFill>
                                <a:latin typeface="Cambria Math" panose="02040503050406030204" pitchFamily="18" charset="0"/>
                              </a:rPr>
                              <m:t>𝑒</m:t>
                            </m:r>
                          </m:e>
                          <m:sub>
                            <m:r>
                              <a:rPr lang="en-GB" sz="1800" i="1">
                                <a:solidFill>
                                  <a:srgbClr val="C00000"/>
                                </a:solidFill>
                                <a:latin typeface="Cambria Math" panose="02040503050406030204" pitchFamily="18" charset="0"/>
                              </a:rPr>
                              <m:t>𝑖</m:t>
                            </m:r>
                          </m:sub>
                        </m:sSub>
                      </m:e>
                      <m:sup>
                        <m:r>
                          <a:rPr lang="en-GB" sz="1800" b="0" i="1" smtClean="0">
                            <a:solidFill>
                              <a:srgbClr val="C00000"/>
                            </a:solidFill>
                            <a:latin typeface="Cambria Math" panose="02040503050406030204" pitchFamily="18" charset="0"/>
                          </a:rPr>
                          <m:t>2</m:t>
                        </m:r>
                      </m:sup>
                    </m:sSup>
                  </m:oMath>
                </a14:m>
                <a:r>
                  <a:rPr lang="en-GB" dirty="0">
                    <a:solidFill>
                      <a:srgbClr val="C00000"/>
                    </a:solidFill>
                  </a:rPr>
                  <a:t> = 0    </a:t>
                </a:r>
              </a:p>
            </p:txBody>
          </p:sp>
        </mc:Choice>
        <mc:Fallback>
          <p:sp>
            <p:nvSpPr>
              <p:cNvPr id="13" name="文本框 12">
                <a:extLst>
                  <a:ext uri="{FF2B5EF4-FFF2-40B4-BE49-F238E27FC236}">
                    <a16:creationId xmlns:a16="http://schemas.microsoft.com/office/drawing/2014/main" id="{BB7F5E7D-3442-1E19-A8B4-28D786270188}"/>
                  </a:ext>
                </a:extLst>
              </p:cNvPr>
              <p:cNvSpPr txBox="1">
                <a:spLocks noRot="1" noChangeAspect="1" noMove="1" noResize="1" noEditPoints="1" noAdjustHandles="1" noChangeArrowheads="1" noChangeShapeType="1" noTextEdit="1"/>
              </p:cNvSpPr>
              <p:nvPr/>
            </p:nvSpPr>
            <p:spPr>
              <a:xfrm>
                <a:off x="558266" y="4791286"/>
                <a:ext cx="6872437" cy="369332"/>
              </a:xfrm>
              <a:prstGeom prst="rect">
                <a:avLst/>
              </a:prstGeom>
              <a:blipFill>
                <a:blip r:embed="rId3"/>
                <a:stretch>
                  <a:fillRect t="-9836" r="-2484" b="-24590"/>
                </a:stretch>
              </a:blipFill>
            </p:spPr>
            <p:txBody>
              <a:bodyPr/>
              <a:lstStyle/>
              <a:p>
                <a:r>
                  <a:rPr lang="en-GB">
                    <a:noFill/>
                  </a:rPr>
                  <a:t> </a:t>
                </a:r>
              </a:p>
            </p:txBody>
          </p:sp>
        </mc:Fallback>
      </mc:AlternateContent>
      <p:cxnSp>
        <p:nvCxnSpPr>
          <p:cNvPr id="17" name="直接箭头连接符 16">
            <a:extLst>
              <a:ext uri="{FF2B5EF4-FFF2-40B4-BE49-F238E27FC236}">
                <a16:creationId xmlns:a16="http://schemas.microsoft.com/office/drawing/2014/main" id="{FCF9C5EA-68BC-39A7-8FAE-73487290273B}"/>
              </a:ext>
            </a:extLst>
          </p:cNvPr>
          <p:cNvCxnSpPr>
            <a:cxnSpLocks/>
          </p:cNvCxnSpPr>
          <p:nvPr/>
        </p:nvCxnSpPr>
        <p:spPr>
          <a:xfrm rot="16200000" flipH="1" flipV="1">
            <a:off x="5282219" y="3932320"/>
            <a:ext cx="432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F46F8AD-9716-636D-8681-248372E1BCD6}"/>
              </a:ext>
            </a:extLst>
          </p:cNvPr>
          <p:cNvSpPr txBox="1"/>
          <p:nvPr/>
        </p:nvSpPr>
        <p:spPr>
          <a:xfrm>
            <a:off x="3047198" y="1119096"/>
            <a:ext cx="6097604" cy="369332"/>
          </a:xfrm>
          <a:prstGeom prst="rect">
            <a:avLst/>
          </a:prstGeom>
          <a:noFill/>
        </p:spPr>
        <p:txBody>
          <a:bodyPr wrap="square">
            <a:spAutoFit/>
          </a:bodyPr>
          <a:lstStyle/>
          <a:p>
            <a:pPr algn="ctr"/>
            <a:r>
              <a:rPr lang="en-GB" altLang="zh-CN" b="1" dirty="0"/>
              <a:t>Adjust for</a:t>
            </a:r>
            <a:r>
              <a:rPr lang="en-US" altLang="zh-CN" b="1" dirty="0"/>
              <a:t> publication bias</a:t>
            </a:r>
            <a:endParaRPr lang="en-GB" b="1" dirty="0"/>
          </a:p>
        </p:txBody>
      </p:sp>
      <mc:AlternateContent xmlns:mc="http://schemas.openxmlformats.org/markup-compatibility/2006">
        <mc:Choice xmlns:a14="http://schemas.microsoft.com/office/drawing/2010/main" Requires="a14">
          <p:sp>
            <p:nvSpPr>
              <p:cNvPr id="20" name="文本框 19">
                <a:extLst>
                  <a:ext uri="{FF2B5EF4-FFF2-40B4-BE49-F238E27FC236}">
                    <a16:creationId xmlns:a16="http://schemas.microsoft.com/office/drawing/2014/main" id="{6A26538C-4B98-B738-4524-303BF5E74F41}"/>
                  </a:ext>
                </a:extLst>
              </p:cNvPr>
              <p:cNvSpPr txBox="1"/>
              <p:nvPr/>
            </p:nvSpPr>
            <p:spPr>
              <a:xfrm>
                <a:off x="4173540" y="4066375"/>
                <a:ext cx="6375745" cy="411395"/>
              </a:xfrm>
              <a:prstGeom prst="rect">
                <a:avLst/>
              </a:prstGeom>
              <a:noFill/>
            </p:spPr>
            <p:txBody>
              <a:bodyPr wrap="square">
                <a:spAutoFit/>
              </a:bodyPr>
              <a:lstStyle/>
              <a:p>
                <a:r>
                  <a:rPr lang="en-GB" sz="1800" dirty="0">
                    <a:solidFill>
                      <a:srgbClr val="C00000"/>
                    </a:solidFill>
                  </a:rPr>
                  <a:t>Using average </a:t>
                </a:r>
                <a14:m>
                  <m:oMath xmlns:m="http://schemas.openxmlformats.org/officeDocument/2006/math">
                    <m:r>
                      <a:rPr lang="en-GB" i="1">
                        <a:solidFill>
                          <a:srgbClr val="C00000"/>
                        </a:solidFill>
                        <a:latin typeface="Cambria Math" panose="02040503050406030204" pitchFamily="18" charset="0"/>
                      </a:rPr>
                      <m:t>𝑦𝑒𝑎</m:t>
                    </m:r>
                    <m:sSub>
                      <m:sSubPr>
                        <m:ctrlPr>
                          <a:rPr lang="en-GB" i="1">
                            <a:solidFill>
                              <a:srgbClr val="C00000"/>
                            </a:solidFill>
                            <a:latin typeface="Cambria Math" panose="02040503050406030204" pitchFamily="18" charset="0"/>
                          </a:rPr>
                        </m:ctrlPr>
                      </m:sSubPr>
                      <m:e>
                        <m:r>
                          <a:rPr lang="en-GB" i="1">
                            <a:solidFill>
                              <a:srgbClr val="C00000"/>
                            </a:solidFill>
                            <a:latin typeface="Cambria Math" panose="02040503050406030204" pitchFamily="18" charset="0"/>
                          </a:rPr>
                          <m:t>𝑟</m:t>
                        </m:r>
                      </m:e>
                      <m:sub>
                        <m:r>
                          <a:rPr lang="en-GB" i="1">
                            <a:solidFill>
                              <a:srgbClr val="C00000"/>
                            </a:solidFill>
                            <a:latin typeface="Cambria Math" panose="02040503050406030204" pitchFamily="18" charset="0"/>
                          </a:rPr>
                          <m:t>𝑗</m:t>
                        </m:r>
                      </m:sub>
                    </m:sSub>
                  </m:oMath>
                </a14:m>
                <a:r>
                  <a:rPr lang="en-GB" sz="1800" dirty="0">
                    <a:solidFill>
                      <a:srgbClr val="C00000"/>
                    </a:solidFill>
                  </a:rPr>
                  <a:t>  to account for time-lag bias </a:t>
                </a:r>
                <a:r>
                  <a:rPr lang="en-GB" dirty="0">
                    <a:solidFill>
                      <a:srgbClr val="C00000"/>
                    </a:solidFill>
                  </a:rPr>
                  <a:t>→</a:t>
                </a:r>
                <a:r>
                  <a:rPr lang="en-GB" sz="1800" dirty="0">
                    <a:solidFill>
                      <a:srgbClr val="C00000"/>
                    </a:solidFill>
                  </a:rPr>
                  <a:t> </a:t>
                </a:r>
                <a14:m>
                  <m:oMath xmlns:m="http://schemas.openxmlformats.org/officeDocument/2006/math">
                    <m:r>
                      <a:rPr lang="en-GB" sz="1800" i="1" smtClean="0">
                        <a:solidFill>
                          <a:srgbClr val="C00000"/>
                        </a:solidFill>
                        <a:latin typeface="Cambria Math" panose="02040503050406030204" pitchFamily="18" charset="0"/>
                      </a:rPr>
                      <m:t>𝑐</m:t>
                    </m:r>
                    <m:d>
                      <m:dPr>
                        <m:ctrlPr>
                          <a:rPr lang="en-GB" sz="1800" i="1">
                            <a:solidFill>
                              <a:srgbClr val="C00000"/>
                            </a:solidFill>
                            <a:latin typeface="Cambria Math" panose="02040503050406030204" pitchFamily="18" charset="0"/>
                          </a:rPr>
                        </m:ctrlPr>
                      </m:dPr>
                      <m:e>
                        <m:r>
                          <a:rPr lang="en-GB" sz="1800" i="1">
                            <a:solidFill>
                              <a:srgbClr val="C00000"/>
                            </a:solidFill>
                            <a:latin typeface="Cambria Math" panose="02040503050406030204" pitchFamily="18" charset="0"/>
                          </a:rPr>
                          <m:t>𝑦𝑒𝑎</m:t>
                        </m:r>
                        <m:sSub>
                          <m:sSubPr>
                            <m:ctrlPr>
                              <a:rPr lang="en-GB" sz="1800" i="1">
                                <a:solidFill>
                                  <a:srgbClr val="C00000"/>
                                </a:solidFill>
                                <a:latin typeface="Cambria Math" panose="02040503050406030204" pitchFamily="18" charset="0"/>
                              </a:rPr>
                            </m:ctrlPr>
                          </m:sSubPr>
                          <m:e>
                            <m:r>
                              <a:rPr lang="en-GB" sz="1800" i="1">
                                <a:solidFill>
                                  <a:srgbClr val="C00000"/>
                                </a:solidFill>
                                <a:latin typeface="Cambria Math" panose="02040503050406030204" pitchFamily="18" charset="0"/>
                              </a:rPr>
                              <m:t>𝑟</m:t>
                            </m:r>
                          </m:e>
                          <m:sub>
                            <m:r>
                              <a:rPr lang="en-GB" sz="1800" i="1">
                                <a:solidFill>
                                  <a:srgbClr val="C00000"/>
                                </a:solidFill>
                                <a:latin typeface="Cambria Math" panose="02040503050406030204" pitchFamily="18" charset="0"/>
                              </a:rPr>
                              <m:t>𝑗</m:t>
                            </m:r>
                          </m:sub>
                        </m:sSub>
                      </m:e>
                    </m:d>
                  </m:oMath>
                </a14:m>
                <a:r>
                  <a:rPr lang="en-GB" dirty="0">
                    <a:solidFill>
                      <a:srgbClr val="C00000"/>
                    </a:solidFill>
                  </a:rPr>
                  <a:t> = 0</a:t>
                </a:r>
              </a:p>
            </p:txBody>
          </p:sp>
        </mc:Choice>
        <mc:Fallback>
          <p:sp>
            <p:nvSpPr>
              <p:cNvPr id="20" name="文本框 19">
                <a:extLst>
                  <a:ext uri="{FF2B5EF4-FFF2-40B4-BE49-F238E27FC236}">
                    <a16:creationId xmlns:a16="http://schemas.microsoft.com/office/drawing/2014/main" id="{6A26538C-4B98-B738-4524-303BF5E74F41}"/>
                  </a:ext>
                </a:extLst>
              </p:cNvPr>
              <p:cNvSpPr txBox="1">
                <a:spLocks noRot="1" noChangeAspect="1" noMove="1" noResize="1" noEditPoints="1" noAdjustHandles="1" noChangeArrowheads="1" noChangeShapeType="1" noTextEdit="1"/>
              </p:cNvSpPr>
              <p:nvPr/>
            </p:nvSpPr>
            <p:spPr>
              <a:xfrm>
                <a:off x="4173540" y="4066375"/>
                <a:ext cx="6375745" cy="411395"/>
              </a:xfrm>
              <a:prstGeom prst="rect">
                <a:avLst/>
              </a:prstGeom>
              <a:blipFill>
                <a:blip r:embed="rId4"/>
                <a:stretch>
                  <a:fillRect l="-860" t="-1471" b="-17647"/>
                </a:stretch>
              </a:blipFill>
            </p:spPr>
            <p:txBody>
              <a:bodyPr/>
              <a:lstStyle/>
              <a:p>
                <a:r>
                  <a:rPr lang="en-GB">
                    <a:noFill/>
                  </a:rPr>
                  <a:t> </a:t>
                </a:r>
              </a:p>
            </p:txBody>
          </p:sp>
        </mc:Fallback>
      </mc:AlternateContent>
      <p:sp>
        <p:nvSpPr>
          <p:cNvPr id="14" name="文本框 13">
            <a:extLst>
              <a:ext uri="{FF2B5EF4-FFF2-40B4-BE49-F238E27FC236}">
                <a16:creationId xmlns:a16="http://schemas.microsoft.com/office/drawing/2014/main" id="{E490871C-81DF-E917-2CA7-DE6BEAEDA60E}"/>
              </a:ext>
            </a:extLst>
          </p:cNvPr>
          <p:cNvSpPr txBox="1"/>
          <p:nvPr/>
        </p:nvSpPr>
        <p:spPr>
          <a:xfrm>
            <a:off x="786037" y="5292928"/>
            <a:ext cx="9559541" cy="707886"/>
          </a:xfrm>
          <a:prstGeom prst="rect">
            <a:avLst/>
          </a:prstGeom>
          <a:noFill/>
        </p:spPr>
        <p:txBody>
          <a:bodyPr wrap="square" rtlCol="0">
            <a:spAutoFit/>
          </a:bodyPr>
          <a:lstStyle/>
          <a:p>
            <a:pPr algn="ctr">
              <a:spcAft>
                <a:spcPts val="600"/>
              </a:spcAft>
            </a:pPr>
            <a:r>
              <a:rPr lang="en-GB" sz="2000" dirty="0"/>
              <a:t>Note: replace sampling variance by adapted sampling variance (i.e., inverse effective sample size) when using log response ratio or standardised mean differences as effect size</a:t>
            </a:r>
          </a:p>
        </p:txBody>
      </p:sp>
    </p:spTree>
    <p:extLst>
      <p:ext uri="{BB962C8B-B14F-4D97-AF65-F5344CB8AC3E}">
        <p14:creationId xmlns:p14="http://schemas.microsoft.com/office/powerpoint/2010/main" val="29893665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16208313-EB05-D97F-DDAB-054A81C62540}"/>
              </a:ext>
            </a:extLst>
          </p:cNvPr>
          <p:cNvSpPr txBox="1"/>
          <p:nvPr/>
        </p:nvSpPr>
        <p:spPr>
          <a:xfrm>
            <a:off x="1626669" y="5769104"/>
            <a:ext cx="9378626" cy="646331"/>
          </a:xfrm>
          <a:prstGeom prst="rect">
            <a:avLst/>
          </a:prstGeom>
          <a:noFill/>
        </p:spPr>
        <p:txBody>
          <a:bodyPr wrap="square" rtlCol="0">
            <a:spAutoFit/>
          </a:bodyPr>
          <a:lstStyle/>
          <a:p>
            <a:r>
              <a:rPr lang="en-GB" dirty="0"/>
              <a:t>The effect size estimates have a statistically significant decline after correcting for publication bias </a:t>
            </a:r>
          </a:p>
          <a:p>
            <a:pPr algn="ctr"/>
            <a:r>
              <a:rPr lang="en-GB" dirty="0"/>
              <a:t>(by at least 0.2 SDs)</a:t>
            </a:r>
          </a:p>
        </p:txBody>
      </p:sp>
      <p:pic>
        <p:nvPicPr>
          <p:cNvPr id="8" name="图片 7" descr="图示&#10;&#10;描述已自动生成">
            <a:extLst>
              <a:ext uri="{FF2B5EF4-FFF2-40B4-BE49-F238E27FC236}">
                <a16:creationId xmlns:a16="http://schemas.microsoft.com/office/drawing/2014/main" id="{E760F654-6587-FEDA-F20F-264632826F9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83535" y="1554462"/>
            <a:ext cx="9378626" cy="3517267"/>
          </a:xfrm>
          <a:prstGeom prst="rect">
            <a:avLst/>
          </a:prstGeom>
          <a:noFill/>
          <a:ln>
            <a:noFill/>
          </a:ln>
        </p:spPr>
      </p:pic>
      <p:sp>
        <p:nvSpPr>
          <p:cNvPr id="9" name="Rectangle 11">
            <a:extLst>
              <a:ext uri="{FF2B5EF4-FFF2-40B4-BE49-F238E27FC236}">
                <a16:creationId xmlns:a16="http://schemas.microsoft.com/office/drawing/2014/main" id="{CBFFBF3C-93D2-E72D-983B-B3B7107FFA3D}"/>
              </a:ext>
            </a:extLst>
          </p:cNvPr>
          <p:cNvSpPr/>
          <p:nvPr/>
        </p:nvSpPr>
        <p:spPr>
          <a:xfrm>
            <a:off x="838200" y="202130"/>
            <a:ext cx="10515600" cy="576966"/>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2800" b="0" i="0" dirty="0">
                <a:effectLst/>
                <a:latin typeface="+mj-lt"/>
                <a:ea typeface="+mj-ea"/>
                <a:cs typeface="+mj-cs"/>
              </a:rPr>
              <a:t>Empirically correct for publication bias using the new method </a:t>
            </a:r>
          </a:p>
        </p:txBody>
      </p:sp>
      <p:sp>
        <p:nvSpPr>
          <p:cNvPr id="10" name="文本框 9">
            <a:extLst>
              <a:ext uri="{FF2B5EF4-FFF2-40B4-BE49-F238E27FC236}">
                <a16:creationId xmlns:a16="http://schemas.microsoft.com/office/drawing/2014/main" id="{2F61415B-CC1C-7C44-6D4F-EDB566CD9499}"/>
              </a:ext>
            </a:extLst>
          </p:cNvPr>
          <p:cNvSpPr txBox="1"/>
          <p:nvPr/>
        </p:nvSpPr>
        <p:spPr>
          <a:xfrm>
            <a:off x="8092440" y="6517370"/>
            <a:ext cx="3554129" cy="276999"/>
          </a:xfrm>
          <a:prstGeom prst="rect">
            <a:avLst/>
          </a:prstGeom>
          <a:noFill/>
        </p:spPr>
        <p:txBody>
          <a:bodyPr wrap="square">
            <a:spAutoFit/>
          </a:bodyPr>
          <a:lstStyle/>
          <a:p>
            <a:r>
              <a:rPr lang="en-GB" sz="1200" dirty="0"/>
              <a:t>Figure source: In-principle accepted Registered Report</a:t>
            </a:r>
          </a:p>
        </p:txBody>
      </p:sp>
    </p:spTree>
    <p:extLst>
      <p:ext uri="{BB962C8B-B14F-4D97-AF65-F5344CB8AC3E}">
        <p14:creationId xmlns:p14="http://schemas.microsoft.com/office/powerpoint/2010/main" val="40138032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EF11F89A-962F-AB44-63FD-6C80A53D1045}"/>
              </a:ext>
            </a:extLst>
          </p:cNvPr>
          <p:cNvPicPr>
            <a:picLocks noChangeAspect="1"/>
          </p:cNvPicPr>
          <p:nvPr/>
        </p:nvPicPr>
        <p:blipFill rotWithShape="1">
          <a:blip r:embed="rId2"/>
          <a:srcRect r="1797"/>
          <a:stretch/>
        </p:blipFill>
        <p:spPr>
          <a:xfrm>
            <a:off x="2069431" y="1129011"/>
            <a:ext cx="7488456" cy="4020721"/>
          </a:xfrm>
          <a:prstGeom prst="rect">
            <a:avLst/>
          </a:prstGeom>
        </p:spPr>
      </p:pic>
      <p:sp>
        <p:nvSpPr>
          <p:cNvPr id="8" name="文本框 7">
            <a:extLst>
              <a:ext uri="{FF2B5EF4-FFF2-40B4-BE49-F238E27FC236}">
                <a16:creationId xmlns:a16="http://schemas.microsoft.com/office/drawing/2014/main" id="{7C7E2CDA-C74D-B75D-F756-CFEB442A2978}"/>
              </a:ext>
            </a:extLst>
          </p:cNvPr>
          <p:cNvSpPr txBox="1"/>
          <p:nvPr/>
        </p:nvSpPr>
        <p:spPr>
          <a:xfrm>
            <a:off x="7630427" y="6309004"/>
            <a:ext cx="4747608" cy="461665"/>
          </a:xfrm>
          <a:prstGeom prst="rect">
            <a:avLst/>
          </a:prstGeom>
          <a:noFill/>
        </p:spPr>
        <p:txBody>
          <a:bodyPr wrap="square">
            <a:spAutoFit/>
          </a:bodyPr>
          <a:lstStyle/>
          <a:p>
            <a:r>
              <a:rPr lang="en-GB" sz="1200" dirty="0"/>
              <a:t>Figure source: Yang Y, </a:t>
            </a:r>
            <a:r>
              <a:rPr lang="en-GB" sz="1200" dirty="0" err="1"/>
              <a:t>Lagisz</a:t>
            </a:r>
            <a:r>
              <a:rPr lang="en-GB" sz="1200" dirty="0"/>
              <a:t> M, Nakagawa S. Decline effects are rare in ecology: Comment[J]. 2022.</a:t>
            </a:r>
          </a:p>
        </p:txBody>
      </p:sp>
      <p:sp>
        <p:nvSpPr>
          <p:cNvPr id="5" name="Rectangle 11">
            <a:extLst>
              <a:ext uri="{FF2B5EF4-FFF2-40B4-BE49-F238E27FC236}">
                <a16:creationId xmlns:a16="http://schemas.microsoft.com/office/drawing/2014/main" id="{7ACE03A5-BF78-23B6-64FA-A3FD295DCBE5}"/>
              </a:ext>
            </a:extLst>
          </p:cNvPr>
          <p:cNvSpPr/>
          <p:nvPr/>
        </p:nvSpPr>
        <p:spPr>
          <a:xfrm>
            <a:off x="436432" y="172175"/>
            <a:ext cx="11171582" cy="523220"/>
          </a:xfrm>
          <a:prstGeom prst="rect">
            <a:avLst/>
          </a:prstGeom>
        </p:spPr>
        <p:txBody>
          <a:bodyPr wrap="square">
            <a:spAutoFit/>
          </a:bodyPr>
          <a:lstStyle/>
          <a:p>
            <a:pPr algn="ctr"/>
            <a:r>
              <a:rPr lang="en-GB" sz="2800" b="0" i="0" dirty="0">
                <a:solidFill>
                  <a:srgbClr val="222222"/>
                </a:solidFill>
                <a:effectLst/>
                <a:latin typeface="+mj-lt"/>
              </a:rPr>
              <a:t>Observed power of publication bias test methods</a:t>
            </a:r>
          </a:p>
        </p:txBody>
      </p:sp>
      <p:sp>
        <p:nvSpPr>
          <p:cNvPr id="6" name="文本框 5">
            <a:extLst>
              <a:ext uri="{FF2B5EF4-FFF2-40B4-BE49-F238E27FC236}">
                <a16:creationId xmlns:a16="http://schemas.microsoft.com/office/drawing/2014/main" id="{0567FC94-356D-563A-BE0F-77215D969FB4}"/>
              </a:ext>
            </a:extLst>
          </p:cNvPr>
          <p:cNvSpPr txBox="1"/>
          <p:nvPr/>
        </p:nvSpPr>
        <p:spPr>
          <a:xfrm>
            <a:off x="3047198" y="897714"/>
            <a:ext cx="6097604" cy="369332"/>
          </a:xfrm>
          <a:prstGeom prst="rect">
            <a:avLst/>
          </a:prstGeom>
          <a:noFill/>
        </p:spPr>
        <p:txBody>
          <a:bodyPr wrap="square">
            <a:spAutoFit/>
          </a:bodyPr>
          <a:lstStyle/>
          <a:p>
            <a:pPr algn="ctr"/>
            <a:r>
              <a:rPr lang="en-GB" altLang="zh-CN" b="1" dirty="0"/>
              <a:t>Report </a:t>
            </a:r>
            <a:r>
              <a:rPr lang="en-US" altLang="zh-CN" b="1" dirty="0"/>
              <a:t>publication bias</a:t>
            </a:r>
            <a:endParaRPr lang="en-GB" b="1" dirty="0"/>
          </a:p>
        </p:txBody>
      </p:sp>
      <p:sp>
        <p:nvSpPr>
          <p:cNvPr id="9" name="文本框 8">
            <a:extLst>
              <a:ext uri="{FF2B5EF4-FFF2-40B4-BE49-F238E27FC236}">
                <a16:creationId xmlns:a16="http://schemas.microsoft.com/office/drawing/2014/main" id="{173414E9-5BBB-54B5-7E94-2617D562BAEC}"/>
              </a:ext>
            </a:extLst>
          </p:cNvPr>
          <p:cNvSpPr txBox="1"/>
          <p:nvPr/>
        </p:nvSpPr>
        <p:spPr>
          <a:xfrm>
            <a:off x="2334125" y="5267324"/>
            <a:ext cx="8888877" cy="923330"/>
          </a:xfrm>
          <a:prstGeom prst="rect">
            <a:avLst/>
          </a:prstGeom>
          <a:noFill/>
        </p:spPr>
        <p:txBody>
          <a:bodyPr wrap="square">
            <a:spAutoFit/>
          </a:bodyPr>
          <a:lstStyle/>
          <a:p>
            <a:r>
              <a:rPr lang="en-GB" dirty="0"/>
              <a:t>Shift interpretation philosophy: </a:t>
            </a:r>
          </a:p>
          <a:p>
            <a:pPr marL="285750" indent="-285750">
              <a:buFont typeface="Arial" panose="020B0604020202020204" pitchFamily="34" charset="0"/>
              <a:buChar char="•"/>
            </a:pPr>
            <a:r>
              <a:rPr lang="en-GB" dirty="0"/>
              <a:t>dichotomous decision (hypothesis test) </a:t>
            </a:r>
            <a:r>
              <a:rPr lang="en-GB" i="1" dirty="0"/>
              <a:t>vs. </a:t>
            </a:r>
            <a:r>
              <a:rPr lang="en-GB" dirty="0"/>
              <a:t>estimate</a:t>
            </a:r>
            <a:r>
              <a:rPr lang="en-GB" i="1" dirty="0"/>
              <a:t> </a:t>
            </a:r>
            <a:r>
              <a:rPr lang="en-GB" dirty="0"/>
              <a:t>(magnitude and precision)</a:t>
            </a:r>
          </a:p>
          <a:p>
            <a:pPr marL="285750" indent="-285750">
              <a:buFont typeface="Arial" panose="020B0604020202020204" pitchFamily="34" charset="0"/>
              <a:buChar char="•"/>
            </a:pPr>
            <a:r>
              <a:rPr lang="en-GB" dirty="0"/>
              <a:t>Statistical significance </a:t>
            </a:r>
            <a:r>
              <a:rPr lang="en-GB" i="1" dirty="0"/>
              <a:t>vs. </a:t>
            </a:r>
            <a:r>
              <a:rPr lang="en-GB" dirty="0"/>
              <a:t>‘ biological’ or ‘practical’ significance </a:t>
            </a:r>
          </a:p>
        </p:txBody>
      </p:sp>
      <p:sp>
        <p:nvSpPr>
          <p:cNvPr id="10" name="文本框 9">
            <a:extLst>
              <a:ext uri="{FF2B5EF4-FFF2-40B4-BE49-F238E27FC236}">
                <a16:creationId xmlns:a16="http://schemas.microsoft.com/office/drawing/2014/main" id="{3351E28F-E187-6DE3-1FF3-C3C259D1CC5D}"/>
              </a:ext>
            </a:extLst>
          </p:cNvPr>
          <p:cNvSpPr txBox="1"/>
          <p:nvPr/>
        </p:nvSpPr>
        <p:spPr>
          <a:xfrm>
            <a:off x="8730889" y="3317533"/>
            <a:ext cx="2546684" cy="369332"/>
          </a:xfrm>
          <a:prstGeom prst="rect">
            <a:avLst/>
          </a:prstGeom>
          <a:noFill/>
        </p:spPr>
        <p:txBody>
          <a:bodyPr wrap="square">
            <a:spAutoFit/>
          </a:bodyPr>
          <a:lstStyle/>
          <a:p>
            <a:pPr algn="ctr"/>
            <a:r>
              <a:rPr lang="en-GB" altLang="zh-CN" dirty="0">
                <a:solidFill>
                  <a:srgbClr val="FF0000"/>
                </a:solidFill>
              </a:rPr>
              <a:t>Median power = ~20%</a:t>
            </a:r>
            <a:endParaRPr lang="en-GB" dirty="0">
              <a:solidFill>
                <a:srgbClr val="FF0000"/>
              </a:solidFill>
            </a:endParaRPr>
          </a:p>
        </p:txBody>
      </p:sp>
    </p:spTree>
    <p:extLst>
      <p:ext uri="{BB962C8B-B14F-4D97-AF65-F5344CB8AC3E}">
        <p14:creationId xmlns:p14="http://schemas.microsoft.com/office/powerpoint/2010/main" val="12148803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423926-1008-2641-8CD7-72E04FD825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045" y="-177800"/>
            <a:ext cx="12508089" cy="7035800"/>
          </a:xfrm>
          <a:prstGeom prst="rect">
            <a:avLst/>
          </a:prstGeom>
        </p:spPr>
      </p:pic>
    </p:spTree>
    <p:extLst>
      <p:ext uri="{BB962C8B-B14F-4D97-AF65-F5344CB8AC3E}">
        <p14:creationId xmlns:p14="http://schemas.microsoft.com/office/powerpoint/2010/main" val="4096312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https://upload.wikimedia.org/wikipedia/en/thumb/9/9f/Twitter_bird_logo_2012.svg/220px-Twitter_bird_logo_2012.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18579" y="6350364"/>
            <a:ext cx="503392" cy="40957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907096" y="6220902"/>
            <a:ext cx="2394823" cy="589072"/>
          </a:xfrm>
          <a:prstGeom prst="rect">
            <a:avLst/>
          </a:prstGeom>
        </p:spPr>
        <p:txBody>
          <a:bodyPr wrap="none">
            <a:spAutoFit/>
          </a:bodyPr>
          <a:lstStyle/>
          <a:p>
            <a:pPr algn="r">
              <a:lnSpc>
                <a:spcPct val="150000"/>
              </a:lnSpc>
            </a:pPr>
            <a:r>
              <a:rPr lang="en-US" sz="2400" dirty="0">
                <a:solidFill>
                  <a:schemeClr val="accent5"/>
                </a:solidFill>
                <a:latin typeface="+mj-lt"/>
              </a:rPr>
              <a:t>@</a:t>
            </a:r>
            <a:r>
              <a:rPr lang="en-US" sz="2400" dirty="0" err="1">
                <a:solidFill>
                  <a:schemeClr val="accent5"/>
                </a:solidFill>
                <a:latin typeface="+mj-lt"/>
              </a:rPr>
              <a:t>ASanchez_Tojar</a:t>
            </a:r>
            <a:endParaRPr lang="en-US" sz="2400" dirty="0">
              <a:solidFill>
                <a:schemeClr val="accent5"/>
              </a:solidFill>
              <a:latin typeface="+mj-lt"/>
            </a:endParaRPr>
          </a:p>
        </p:txBody>
      </p:sp>
      <p:pic>
        <p:nvPicPr>
          <p:cNvPr id="1026"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8579" y="170904"/>
            <a:ext cx="2807987" cy="280798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8" name="Rectangle 17"/>
          <p:cNvSpPr/>
          <p:nvPr/>
        </p:nvSpPr>
        <p:spPr>
          <a:xfrm>
            <a:off x="8072378" y="3081581"/>
            <a:ext cx="5034223" cy="3139321"/>
          </a:xfrm>
          <a:prstGeom prst="rect">
            <a:avLst/>
          </a:prstGeom>
        </p:spPr>
        <p:txBody>
          <a:bodyPr wrap="square">
            <a:spAutoFit/>
          </a:bodyPr>
          <a:lstStyle/>
          <a:p>
            <a:pPr>
              <a:spcAft>
                <a:spcPts val="1200"/>
              </a:spcAft>
            </a:pPr>
            <a:r>
              <a:rPr lang="en-GB" sz="2800" b="1" dirty="0">
                <a:solidFill>
                  <a:schemeClr val="bg1">
                    <a:lumMod val="85000"/>
                  </a:schemeClr>
                </a:solidFill>
                <a:latin typeface="+mj-lt"/>
              </a:rPr>
              <a:t>Alfredo Sánchez-Tójar</a:t>
            </a:r>
          </a:p>
          <a:p>
            <a:pPr marL="457200" indent="-457200">
              <a:spcAft>
                <a:spcPts val="1200"/>
              </a:spcAft>
              <a:buFont typeface="Arial" panose="020B0604020202020204" pitchFamily="34" charset="0"/>
              <a:buChar char="•"/>
            </a:pPr>
            <a:r>
              <a:rPr lang="en-GB" sz="2400" b="1" dirty="0">
                <a:solidFill>
                  <a:schemeClr val="bg1">
                    <a:lumMod val="85000"/>
                  </a:schemeClr>
                </a:solidFill>
                <a:latin typeface="+mj-lt"/>
              </a:rPr>
              <a:t>Evolutionary Ecologist</a:t>
            </a:r>
          </a:p>
          <a:p>
            <a:pPr marL="457200" indent="-457200">
              <a:spcAft>
                <a:spcPts val="1200"/>
              </a:spcAft>
              <a:buFont typeface="Arial" panose="020B0604020202020204" pitchFamily="34" charset="0"/>
              <a:buChar char="•"/>
            </a:pPr>
            <a:r>
              <a:rPr lang="en-GB" sz="2400" b="1" dirty="0">
                <a:solidFill>
                  <a:schemeClr val="bg1">
                    <a:lumMod val="85000"/>
                  </a:schemeClr>
                </a:solidFill>
                <a:latin typeface="+mj-lt"/>
              </a:rPr>
              <a:t>Ornithologist by training</a:t>
            </a:r>
          </a:p>
          <a:p>
            <a:pPr marL="457200" indent="-457200">
              <a:spcAft>
                <a:spcPts val="1200"/>
              </a:spcAft>
              <a:buFont typeface="Arial" panose="020B0604020202020204" pitchFamily="34" charset="0"/>
              <a:buChar char="•"/>
            </a:pPr>
            <a:r>
              <a:rPr lang="en-GB" sz="2400" b="1" dirty="0">
                <a:solidFill>
                  <a:schemeClr val="bg1">
                    <a:lumMod val="85000"/>
                  </a:schemeClr>
                </a:solidFill>
                <a:latin typeface="+mj-lt"/>
              </a:rPr>
              <a:t>95% reconverted into:</a:t>
            </a:r>
          </a:p>
          <a:p>
            <a:pPr marL="914400" lvl="1" indent="-457200">
              <a:spcAft>
                <a:spcPts val="1200"/>
              </a:spcAft>
              <a:buFont typeface="Wingdings" panose="05000000000000000000" pitchFamily="2" charset="2"/>
              <a:buChar char="Ø"/>
            </a:pPr>
            <a:r>
              <a:rPr lang="en-GB" sz="2400" b="1" dirty="0">
                <a:solidFill>
                  <a:schemeClr val="bg1">
                    <a:lumMod val="85000"/>
                  </a:schemeClr>
                </a:solidFill>
                <a:latin typeface="+mj-lt"/>
              </a:rPr>
              <a:t>Evidence synthesist</a:t>
            </a:r>
          </a:p>
          <a:p>
            <a:pPr marL="914400" lvl="1" indent="-457200">
              <a:spcAft>
                <a:spcPts val="1200"/>
              </a:spcAft>
              <a:buFont typeface="Wingdings" panose="05000000000000000000" pitchFamily="2" charset="2"/>
              <a:buChar char="Ø"/>
            </a:pPr>
            <a:r>
              <a:rPr lang="en-GB" sz="2400" b="1" dirty="0">
                <a:solidFill>
                  <a:schemeClr val="bg1">
                    <a:lumMod val="85000"/>
                  </a:schemeClr>
                </a:solidFill>
                <a:latin typeface="+mj-lt"/>
              </a:rPr>
              <a:t>Meta-researcher</a:t>
            </a:r>
          </a:p>
        </p:txBody>
      </p:sp>
    </p:spTree>
    <p:extLst>
      <p:ext uri="{BB962C8B-B14F-4D97-AF65-F5344CB8AC3E}">
        <p14:creationId xmlns:p14="http://schemas.microsoft.com/office/powerpoint/2010/main" val="40823771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2">
            <a:extLst>
              <a:ext uri="{FF2B5EF4-FFF2-40B4-BE49-F238E27FC236}">
                <a16:creationId xmlns:a16="http://schemas.microsoft.com/office/drawing/2014/main" id="{DFD4F345-5A3B-0D43-9AA9-D95F49AB98D9}"/>
              </a:ext>
            </a:extLst>
          </p:cNvPr>
          <p:cNvSpPr txBox="1">
            <a:spLocks/>
          </p:cNvSpPr>
          <p:nvPr/>
        </p:nvSpPr>
        <p:spPr>
          <a:xfrm>
            <a:off x="4586949" y="1002568"/>
            <a:ext cx="2837411" cy="449780"/>
          </a:xfrm>
          <a:prstGeom prst="rect">
            <a:avLst/>
          </a:prstGeom>
        </p:spPr>
        <p:txBody>
          <a:bodyPr vert="horz" lIns="91440" tIns="45720" rIns="91440" bIns="45720" rtlCol="0" anchor="ctr">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altLang="en-US" sz="3200" b="1" dirty="0">
                <a:solidFill>
                  <a:schemeClr val="tx1">
                    <a:lumMod val="50000"/>
                    <a:lumOff val="50000"/>
                  </a:schemeClr>
                </a:solidFill>
                <a:latin typeface="+mj-lt"/>
              </a:rPr>
              <a:t>PRESENTATION 4:</a:t>
            </a:r>
          </a:p>
        </p:txBody>
      </p:sp>
      <p:sp>
        <p:nvSpPr>
          <p:cNvPr id="18" name="Title 1">
            <a:extLst>
              <a:ext uri="{FF2B5EF4-FFF2-40B4-BE49-F238E27FC236}">
                <a16:creationId xmlns:a16="http://schemas.microsoft.com/office/drawing/2014/main" id="{C14D0C48-EDD3-8140-BA63-F3E1908A04C5}"/>
              </a:ext>
            </a:extLst>
          </p:cNvPr>
          <p:cNvSpPr>
            <a:spLocks noGrp="1"/>
          </p:cNvSpPr>
          <p:nvPr>
            <p:ph type="ctrTitle"/>
          </p:nvPr>
        </p:nvSpPr>
        <p:spPr>
          <a:xfrm>
            <a:off x="149087" y="1543844"/>
            <a:ext cx="11807687" cy="2262843"/>
          </a:xfrm>
        </p:spPr>
        <p:txBody>
          <a:bodyPr>
            <a:normAutofit/>
          </a:bodyPr>
          <a:lstStyle/>
          <a:p>
            <a:r>
              <a:rPr lang="en-GB" b="1" dirty="0"/>
              <a:t>How does this look in R?  </a:t>
            </a:r>
            <a:br>
              <a:rPr lang="en-GB" b="1" dirty="0"/>
            </a:br>
            <a:r>
              <a:rPr lang="en-GB" sz="4900" b="1" dirty="0"/>
              <a:t>lets have a look…</a:t>
            </a:r>
            <a:endParaRPr lang="de-DE" sz="4000" dirty="0"/>
          </a:p>
        </p:txBody>
      </p:sp>
      <p:sp>
        <p:nvSpPr>
          <p:cNvPr id="19" name="Subtitle 2">
            <a:extLst>
              <a:ext uri="{FF2B5EF4-FFF2-40B4-BE49-F238E27FC236}">
                <a16:creationId xmlns:a16="http://schemas.microsoft.com/office/drawing/2014/main" id="{AE5E50E7-CBFA-9940-8F88-9992D7C35688}"/>
              </a:ext>
            </a:extLst>
          </p:cNvPr>
          <p:cNvSpPr>
            <a:spLocks noGrp="1"/>
          </p:cNvSpPr>
          <p:nvPr>
            <p:ph type="subTitle" idx="1"/>
          </p:nvPr>
        </p:nvSpPr>
        <p:spPr>
          <a:xfrm>
            <a:off x="1524000" y="3602038"/>
            <a:ext cx="9144000" cy="1655762"/>
          </a:xfrm>
        </p:spPr>
        <p:txBody>
          <a:bodyPr anchor="ctr"/>
          <a:lstStyle/>
          <a:p>
            <a:r>
              <a:rPr lang="en-GB" altLang="en-US" sz="3200" b="1" dirty="0" err="1">
                <a:solidFill>
                  <a:schemeClr val="tx1">
                    <a:lumMod val="50000"/>
                    <a:lumOff val="50000"/>
                  </a:schemeClr>
                </a:solidFill>
                <a:latin typeface="+mj-lt"/>
              </a:rPr>
              <a:t>Yefeng</a:t>
            </a:r>
            <a:r>
              <a:rPr lang="en-GB" altLang="en-US" sz="3200" b="1" dirty="0">
                <a:solidFill>
                  <a:schemeClr val="tx1">
                    <a:lumMod val="50000"/>
                    <a:lumOff val="50000"/>
                  </a:schemeClr>
                </a:solidFill>
                <a:latin typeface="+mj-lt"/>
              </a:rPr>
              <a:t> Yang</a:t>
            </a:r>
          </a:p>
          <a:p>
            <a:r>
              <a:rPr lang="en-GB" sz="1600" b="1" dirty="0">
                <a:solidFill>
                  <a:schemeClr val="tx1">
                    <a:lumMod val="50000"/>
                    <a:lumOff val="50000"/>
                  </a:schemeClr>
                </a:solidFill>
                <a:latin typeface="+mj-lt"/>
              </a:rPr>
              <a:t>11</a:t>
            </a:r>
            <a:r>
              <a:rPr lang="en-GB" sz="1600" b="1" baseline="30000" dirty="0">
                <a:solidFill>
                  <a:schemeClr val="tx1">
                    <a:lumMod val="50000"/>
                    <a:lumOff val="50000"/>
                  </a:schemeClr>
                </a:solidFill>
                <a:latin typeface="+mj-lt"/>
              </a:rPr>
              <a:t>th</a:t>
            </a:r>
            <a:r>
              <a:rPr lang="en-GB" sz="1600" b="1" dirty="0">
                <a:solidFill>
                  <a:schemeClr val="tx1">
                    <a:lumMod val="50000"/>
                    <a:lumOff val="50000"/>
                  </a:schemeClr>
                </a:solidFill>
                <a:latin typeface="+mj-lt"/>
              </a:rPr>
              <a:t> July 2022</a:t>
            </a:r>
            <a:endParaRPr lang="en-US" sz="1600" dirty="0">
              <a:latin typeface="+mj-lt"/>
            </a:endParaRPr>
          </a:p>
        </p:txBody>
      </p:sp>
      <p:pic>
        <p:nvPicPr>
          <p:cNvPr id="7" name="Picture 6">
            <a:extLst>
              <a:ext uri="{FF2B5EF4-FFF2-40B4-BE49-F238E27FC236}">
                <a16:creationId xmlns:a16="http://schemas.microsoft.com/office/drawing/2014/main" id="{CF18B523-EB8C-AB48-B7FD-24871AED2D3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8877300" y="3976109"/>
            <a:ext cx="2647382" cy="2601880"/>
          </a:xfrm>
          <a:prstGeom prst="rect">
            <a:avLst/>
          </a:prstGeom>
        </p:spPr>
      </p:pic>
    </p:spTree>
    <p:extLst>
      <p:ext uri="{BB962C8B-B14F-4D97-AF65-F5344CB8AC3E}">
        <p14:creationId xmlns:p14="http://schemas.microsoft.com/office/powerpoint/2010/main" val="2214372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rry Mulligan with Leaning Tower of Pisa - LOC's Public Domain Archive  Public Domain Search">
            <a:extLst>
              <a:ext uri="{FF2B5EF4-FFF2-40B4-BE49-F238E27FC236}">
                <a16:creationId xmlns:a16="http://schemas.microsoft.com/office/drawing/2014/main" id="{A6821F1F-41D2-5448-A06C-CE7BF00E0A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0" y="-195209"/>
            <a:ext cx="4510355" cy="706813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1A8BF80-DFBC-DF41-8F6B-4E93426EB28B}"/>
              </a:ext>
            </a:extLst>
          </p:cNvPr>
          <p:cNvSpPr/>
          <p:nvPr/>
        </p:nvSpPr>
        <p:spPr>
          <a:xfrm>
            <a:off x="4241800" y="114302"/>
            <a:ext cx="7950200" cy="6730998"/>
          </a:xfrm>
          <a:prstGeom prst="rect">
            <a:avLst/>
          </a:prstGeom>
        </p:spPr>
        <p:txBody>
          <a:bodyPr wrap="square">
            <a:spAutoFit/>
          </a:bodyPr>
          <a:lstStyle/>
          <a:p>
            <a:pPr marL="457200" fontAlgn="base">
              <a:buFont typeface="Arial" panose="020B0604020202020204" pitchFamily="34" charset="0"/>
              <a:buChar char="•"/>
            </a:pPr>
            <a:r>
              <a:rPr lang="en-AU" i="1" dirty="0">
                <a:solidFill>
                  <a:srgbClr val="000000"/>
                </a:solidFill>
                <a:latin typeface="Arial" panose="020B0604020202020204" pitchFamily="34" charset="0"/>
              </a:rPr>
              <a:t>  We ask that all participants familiarize themselves with our code of conduct, available at </a:t>
            </a:r>
            <a:r>
              <a:rPr lang="en-AU" i="1" dirty="0" err="1">
                <a:solidFill>
                  <a:srgbClr val="000000"/>
                </a:solidFill>
                <a:latin typeface="Arial" panose="020B0604020202020204" pitchFamily="34" charset="0"/>
              </a:rPr>
              <a:t>SORTEE.org</a:t>
            </a:r>
            <a:r>
              <a:rPr lang="en-AU" dirty="0">
                <a:solidFill>
                  <a:srgbClr val="000000"/>
                </a:solidFill>
                <a:latin typeface="Arial" panose="020B0604020202020204" pitchFamily="34" charset="0"/>
              </a:rPr>
              <a:t> [co-host: share the link in the chat: </a:t>
            </a:r>
            <a:r>
              <a:rPr lang="en-AU" u="sng" dirty="0">
                <a:solidFill>
                  <a:srgbClr val="1155CC"/>
                </a:solidFill>
                <a:latin typeface="Arial" panose="020B0604020202020204" pitchFamily="34" charset="0"/>
                <a:hlinkClick r:id="rId3"/>
              </a:rPr>
              <a:t>https://www.sortee.org/codeofconduct/</a:t>
            </a:r>
            <a:endParaRPr lang="en-AU" dirty="0">
              <a:solidFill>
                <a:srgbClr val="000000"/>
              </a:solidFill>
              <a:latin typeface="Arial" panose="020B0604020202020204" pitchFamily="34" charset="0"/>
            </a:endParaRPr>
          </a:p>
          <a:p>
            <a:pPr marL="457200" fontAlgn="base">
              <a:buFont typeface="Arial" panose="020B0604020202020204" pitchFamily="34" charset="0"/>
              <a:buChar char="•"/>
            </a:pPr>
            <a:r>
              <a:rPr lang="en-AU" i="1" dirty="0">
                <a:solidFill>
                  <a:srgbClr val="000000"/>
                </a:solidFill>
                <a:latin typeface="Arial" panose="020B0604020202020204" pitchFamily="34" charset="0"/>
              </a:rPr>
              <a:t>  For detailed information on all the events</a:t>
            </a:r>
            <a:r>
              <a:rPr lang="en-AU" dirty="0">
                <a:solidFill>
                  <a:srgbClr val="000000"/>
                </a:solidFill>
                <a:latin typeface="Arial" panose="020B0604020202020204" pitchFamily="34" charset="0"/>
              </a:rPr>
              <a:t>,</a:t>
            </a:r>
            <a:r>
              <a:rPr lang="en-AU" i="1" dirty="0">
                <a:solidFill>
                  <a:srgbClr val="000000"/>
                </a:solidFill>
                <a:latin typeface="Arial" panose="020B0604020202020204" pitchFamily="34" charset="0"/>
              </a:rPr>
              <a:t> please check “Conference Information Pack”</a:t>
            </a:r>
            <a:r>
              <a:rPr lang="en-AU" dirty="0">
                <a:solidFill>
                  <a:srgbClr val="000000"/>
                </a:solidFill>
                <a:latin typeface="Arial" panose="020B0604020202020204" pitchFamily="34" charset="0"/>
              </a:rPr>
              <a:t>  [co-host: share the link in the chat: </a:t>
            </a:r>
            <a:r>
              <a:rPr lang="en-AU" u="sng" dirty="0">
                <a:solidFill>
                  <a:srgbClr val="1155CC"/>
                </a:solidFill>
                <a:latin typeface="Arial" panose="020B0604020202020204" pitchFamily="34" charset="0"/>
                <a:hlinkClick r:id="rId4"/>
              </a:rPr>
              <a:t>http://tinyurl.com/SORTEE2022ConferencePack</a:t>
            </a:r>
            <a:r>
              <a:rPr lang="en-AU" dirty="0">
                <a:solidFill>
                  <a:srgbClr val="000000"/>
                </a:solidFill>
                <a:latin typeface="Arial" panose="020B0604020202020204" pitchFamily="34" charset="0"/>
              </a:rPr>
              <a:t> </a:t>
            </a:r>
          </a:p>
          <a:p>
            <a:pPr marL="457200" fontAlgn="base">
              <a:buFont typeface="Arial" panose="020B0604020202020204" pitchFamily="34" charset="0"/>
              <a:buChar char="•"/>
            </a:pPr>
            <a:r>
              <a:rPr lang="en-AU" i="1" dirty="0">
                <a:solidFill>
                  <a:srgbClr val="000000"/>
                </a:solidFill>
                <a:latin typeface="Arial" panose="020B0604020202020204" pitchFamily="34" charset="0"/>
              </a:rPr>
              <a:t>  Some information about the conference is available at </a:t>
            </a:r>
            <a:r>
              <a:rPr lang="en-AU" i="1" dirty="0" err="1">
                <a:solidFill>
                  <a:srgbClr val="000000"/>
                </a:solidFill>
                <a:latin typeface="Arial" panose="020B0604020202020204" pitchFamily="34" charset="0"/>
              </a:rPr>
              <a:t>SORTEE.org</a:t>
            </a:r>
            <a:r>
              <a:rPr lang="en-AU" i="1" dirty="0">
                <a:solidFill>
                  <a:srgbClr val="000000"/>
                </a:solidFill>
                <a:latin typeface="Arial" panose="020B0604020202020204" pitchFamily="34" charset="0"/>
              </a:rPr>
              <a:t>/events, but this does not include links to events. You can find the list of all zoom links in a google sheet which you can also find in the Conference Pack or in the shiny app. We ask you to keep these zoom link private and ask anyone interested in joining to subscribe through our </a:t>
            </a:r>
            <a:r>
              <a:rPr lang="en-AU" i="1" dirty="0" err="1">
                <a:solidFill>
                  <a:srgbClr val="000000"/>
                </a:solidFill>
                <a:latin typeface="Arial" panose="020B0604020202020204" pitchFamily="34" charset="0"/>
              </a:rPr>
              <a:t>eventbrite</a:t>
            </a:r>
            <a:r>
              <a:rPr lang="en-AU" i="1" dirty="0">
                <a:solidFill>
                  <a:srgbClr val="000000"/>
                </a:solidFill>
                <a:latin typeface="Arial" panose="020B0604020202020204" pitchFamily="34" charset="0"/>
              </a:rPr>
              <a:t> page.</a:t>
            </a:r>
            <a:r>
              <a:rPr lang="en-AU" dirty="0">
                <a:solidFill>
                  <a:srgbClr val="000000"/>
                </a:solidFill>
                <a:latin typeface="Arial" panose="020B0604020202020204" pitchFamily="34" charset="0"/>
              </a:rPr>
              <a:t> [have co-host share link: </a:t>
            </a:r>
            <a:r>
              <a:rPr lang="en-AU" u="sng" dirty="0">
                <a:solidFill>
                  <a:srgbClr val="1155CC"/>
                </a:solidFill>
                <a:latin typeface="Arial" panose="020B0604020202020204" pitchFamily="34" charset="0"/>
                <a:hlinkClick r:id="rId5"/>
              </a:rPr>
              <a:t>https://tinyurl.com/SORTEE2022ZoomLinks</a:t>
            </a:r>
            <a:r>
              <a:rPr lang="en-AU" dirty="0">
                <a:solidFill>
                  <a:srgbClr val="000000"/>
                </a:solidFill>
                <a:latin typeface="Arial" panose="020B0604020202020204" pitchFamily="34" charset="0"/>
              </a:rPr>
              <a:t> and </a:t>
            </a:r>
            <a:r>
              <a:rPr lang="en-AU" u="sng" dirty="0">
                <a:solidFill>
                  <a:srgbClr val="1155CC"/>
                </a:solidFill>
                <a:latin typeface="Arial" panose="020B0604020202020204" pitchFamily="34" charset="0"/>
                <a:hlinkClick r:id="rId6"/>
              </a:rPr>
              <a:t>https://sortee2022.shinyapps.io/Program/</a:t>
            </a:r>
            <a:r>
              <a:rPr lang="en-AU" dirty="0">
                <a:solidFill>
                  <a:srgbClr val="000000"/>
                </a:solidFill>
                <a:latin typeface="Arial" panose="020B0604020202020204" pitchFamily="34" charset="0"/>
              </a:rPr>
              <a:t> ]</a:t>
            </a:r>
          </a:p>
          <a:p>
            <a:pPr marL="457200" fontAlgn="base">
              <a:buFont typeface="Arial" panose="020B0604020202020204" pitchFamily="34" charset="0"/>
              <a:buChar char="•"/>
            </a:pPr>
            <a:r>
              <a:rPr lang="en-AU" i="1" dirty="0">
                <a:solidFill>
                  <a:srgbClr val="000000"/>
                </a:solidFill>
                <a:latin typeface="Arial" panose="020B0604020202020204" pitchFamily="34" charset="0"/>
              </a:rPr>
              <a:t>  Please note that follow up discussions will be happening in Slack. Please see the Conference Information Pack for information on how to navigate the conference Slack workspace</a:t>
            </a:r>
            <a:r>
              <a:rPr lang="en-AU" dirty="0">
                <a:solidFill>
                  <a:srgbClr val="000000"/>
                </a:solidFill>
                <a:latin typeface="Arial" panose="020B0604020202020204" pitchFamily="34" charset="0"/>
              </a:rPr>
              <a:t> [co-host: share the link in the chat </a:t>
            </a:r>
            <a:r>
              <a:rPr lang="en-AU" u="sng" dirty="0">
                <a:solidFill>
                  <a:srgbClr val="1155CC"/>
                </a:solidFill>
                <a:latin typeface="Arial" panose="020B0604020202020204" pitchFamily="34" charset="0"/>
                <a:hlinkClick r:id="rId7"/>
              </a:rPr>
              <a:t>https://tinyurl.com/Join-SORTEE-Slack</a:t>
            </a:r>
            <a:r>
              <a:rPr lang="en-AU" dirty="0">
                <a:solidFill>
                  <a:srgbClr val="000000"/>
                </a:solidFill>
                <a:latin typeface="Arial" panose="020B0604020202020204" pitchFamily="34" charset="0"/>
              </a:rPr>
              <a:t> </a:t>
            </a:r>
          </a:p>
          <a:p>
            <a:pPr marL="457200" fontAlgn="base">
              <a:buFont typeface="Arial" panose="020B0604020202020204" pitchFamily="34" charset="0"/>
              <a:buChar char="•"/>
            </a:pPr>
            <a:r>
              <a:rPr lang="en-AU" i="1" dirty="0">
                <a:solidFill>
                  <a:srgbClr val="000000"/>
                </a:solidFill>
                <a:latin typeface="Arial" panose="020B0604020202020204" pitchFamily="34" charset="0"/>
              </a:rPr>
              <a:t>  Please note that this interactive event is NOT being recorded, but we will make any notes or other products available, and the discussion in Slack will remain accessible after the event is over.</a:t>
            </a:r>
          </a:p>
          <a:p>
            <a:pPr marL="457200" fontAlgn="base">
              <a:buFont typeface="Arial" panose="020B0604020202020204" pitchFamily="34" charset="0"/>
              <a:buChar char="•"/>
            </a:pPr>
            <a:r>
              <a:rPr lang="en-AU" i="1" dirty="0">
                <a:solidFill>
                  <a:srgbClr val="000000"/>
                </a:solidFill>
                <a:latin typeface="Arial" panose="020B0604020202020204" pitchFamily="34" charset="0"/>
              </a:rPr>
              <a:t>  Finally, note that each of you can turn off or leave on the automatic captioning you see at the bottom of your screen by clicking on the live transcription button.</a:t>
            </a:r>
          </a:p>
        </p:txBody>
      </p:sp>
      <p:sp>
        <p:nvSpPr>
          <p:cNvPr id="2" name="Title 1"/>
          <p:cNvSpPr>
            <a:spLocks noGrp="1"/>
          </p:cNvSpPr>
          <p:nvPr>
            <p:ph type="ctrTitle"/>
          </p:nvPr>
        </p:nvSpPr>
        <p:spPr>
          <a:xfrm>
            <a:off x="-12700" y="-17409"/>
            <a:ext cx="4510355" cy="838200"/>
          </a:xfrm>
        </p:spPr>
        <p:txBody>
          <a:bodyPr>
            <a:normAutofit fontScale="90000"/>
          </a:bodyPr>
          <a:lstStyle/>
          <a:p>
            <a:r>
              <a:rPr lang="en-GB" b="1" dirty="0"/>
              <a:t>Housekeeping:</a:t>
            </a:r>
            <a:endParaRPr lang="de-DE" sz="4000" dirty="0"/>
          </a:p>
        </p:txBody>
      </p:sp>
    </p:spTree>
    <p:extLst>
      <p:ext uri="{BB962C8B-B14F-4D97-AF65-F5344CB8AC3E}">
        <p14:creationId xmlns:p14="http://schemas.microsoft.com/office/powerpoint/2010/main" val="2414384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51309" y="304801"/>
            <a:ext cx="7189565" cy="838200"/>
          </a:xfrm>
        </p:spPr>
        <p:txBody>
          <a:bodyPr>
            <a:normAutofit fontScale="90000"/>
          </a:bodyPr>
          <a:lstStyle/>
          <a:p>
            <a:r>
              <a:rPr lang="en-GB" b="1" dirty="0"/>
              <a:t>Workshop plan:</a:t>
            </a:r>
            <a:endParaRPr lang="de-DE" sz="4000" dirty="0"/>
          </a:p>
        </p:txBody>
      </p:sp>
      <p:sp>
        <p:nvSpPr>
          <p:cNvPr id="3" name="Subtitle 2"/>
          <p:cNvSpPr>
            <a:spLocks noGrp="1"/>
          </p:cNvSpPr>
          <p:nvPr>
            <p:ph type="subTitle" idx="1"/>
          </p:nvPr>
        </p:nvSpPr>
        <p:spPr>
          <a:xfrm>
            <a:off x="5628349" y="1607694"/>
            <a:ext cx="2837411" cy="449780"/>
          </a:xfrm>
        </p:spPr>
        <p:txBody>
          <a:bodyPr anchor="ctr">
            <a:normAutofit fontScale="92500" lnSpcReduction="20000"/>
          </a:bodyPr>
          <a:lstStyle/>
          <a:p>
            <a:r>
              <a:rPr lang="en-GB" altLang="en-US" sz="3200" b="1" dirty="0">
                <a:solidFill>
                  <a:schemeClr val="tx1">
                    <a:lumMod val="50000"/>
                    <a:lumOff val="50000"/>
                  </a:schemeClr>
                </a:solidFill>
                <a:latin typeface="+mj-lt"/>
              </a:rPr>
              <a:t>PRESENTATION 1:</a:t>
            </a:r>
          </a:p>
        </p:txBody>
      </p:sp>
      <p:pic>
        <p:nvPicPr>
          <p:cNvPr id="6" name="Picture 5" descr="A picture containing text&#10;&#10;Description automatically generated">
            <a:extLst>
              <a:ext uri="{FF2B5EF4-FFF2-40B4-BE49-F238E27FC236}">
                <a16:creationId xmlns:a16="http://schemas.microsoft.com/office/drawing/2014/main" id="{3F3374B5-FD73-894F-8795-1A24CA249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226" y="0"/>
            <a:ext cx="3578087" cy="6858000"/>
          </a:xfrm>
          <a:prstGeom prst="rect">
            <a:avLst/>
          </a:prstGeom>
        </p:spPr>
      </p:pic>
      <p:sp>
        <p:nvSpPr>
          <p:cNvPr id="7" name="Rectangle 6">
            <a:extLst>
              <a:ext uri="{FF2B5EF4-FFF2-40B4-BE49-F238E27FC236}">
                <a16:creationId xmlns:a16="http://schemas.microsoft.com/office/drawing/2014/main" id="{1D3355D7-5AD1-1C46-873B-AECDE5FD4487}"/>
              </a:ext>
            </a:extLst>
          </p:cNvPr>
          <p:cNvSpPr/>
          <p:nvPr/>
        </p:nvSpPr>
        <p:spPr>
          <a:xfrm>
            <a:off x="5755349" y="2037505"/>
            <a:ext cx="4084901" cy="369332"/>
          </a:xfrm>
          <a:prstGeom prst="rect">
            <a:avLst/>
          </a:prstGeom>
        </p:spPr>
        <p:txBody>
          <a:bodyPr wrap="none">
            <a:spAutoFit/>
          </a:bodyPr>
          <a:lstStyle/>
          <a:p>
            <a:r>
              <a:rPr lang="en-GB" b="1" dirty="0"/>
              <a:t>Publication bias in ecology and evolution</a:t>
            </a:r>
            <a:endParaRPr lang="en-US" dirty="0"/>
          </a:p>
        </p:txBody>
      </p:sp>
      <p:sp>
        <p:nvSpPr>
          <p:cNvPr id="9" name="Subtitle 2">
            <a:extLst>
              <a:ext uri="{FF2B5EF4-FFF2-40B4-BE49-F238E27FC236}">
                <a16:creationId xmlns:a16="http://schemas.microsoft.com/office/drawing/2014/main" id="{E7EEB57D-C892-E448-8E76-FB514F0838F0}"/>
              </a:ext>
            </a:extLst>
          </p:cNvPr>
          <p:cNvSpPr txBox="1">
            <a:spLocks/>
          </p:cNvSpPr>
          <p:nvPr/>
        </p:nvSpPr>
        <p:spPr>
          <a:xfrm>
            <a:off x="5539449" y="2590068"/>
            <a:ext cx="2837411" cy="449780"/>
          </a:xfrm>
          <a:prstGeom prst="rect">
            <a:avLst/>
          </a:prstGeom>
        </p:spPr>
        <p:txBody>
          <a:bodyPr vert="horz" lIns="91440" tIns="45720" rIns="91440" bIns="45720" rtlCol="0" anchor="ctr">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altLang="en-US" sz="3200" b="1" dirty="0">
                <a:solidFill>
                  <a:schemeClr val="tx1">
                    <a:lumMod val="50000"/>
                    <a:lumOff val="50000"/>
                  </a:schemeClr>
                </a:solidFill>
                <a:latin typeface="+mj-lt"/>
              </a:rPr>
              <a:t>PRESENTATION 2:</a:t>
            </a:r>
          </a:p>
        </p:txBody>
      </p:sp>
      <p:sp>
        <p:nvSpPr>
          <p:cNvPr id="10" name="Rectangle 9">
            <a:extLst>
              <a:ext uri="{FF2B5EF4-FFF2-40B4-BE49-F238E27FC236}">
                <a16:creationId xmlns:a16="http://schemas.microsoft.com/office/drawing/2014/main" id="{DD0B0188-D070-BA42-BA39-E9BBD478F7E1}"/>
              </a:ext>
            </a:extLst>
          </p:cNvPr>
          <p:cNvSpPr/>
          <p:nvPr/>
        </p:nvSpPr>
        <p:spPr>
          <a:xfrm>
            <a:off x="5653749" y="3019879"/>
            <a:ext cx="4164282" cy="369332"/>
          </a:xfrm>
          <a:prstGeom prst="rect">
            <a:avLst/>
          </a:prstGeom>
        </p:spPr>
        <p:txBody>
          <a:bodyPr wrap="none">
            <a:spAutoFit/>
          </a:bodyPr>
          <a:lstStyle/>
          <a:p>
            <a:r>
              <a:rPr lang="en-GB" b="1" dirty="0"/>
              <a:t>Publication bias tests – common practices</a:t>
            </a:r>
            <a:endParaRPr lang="en-US" b="1" dirty="0"/>
          </a:p>
        </p:txBody>
      </p:sp>
      <p:sp>
        <p:nvSpPr>
          <p:cNvPr id="11" name="Subtitle 2">
            <a:extLst>
              <a:ext uri="{FF2B5EF4-FFF2-40B4-BE49-F238E27FC236}">
                <a16:creationId xmlns:a16="http://schemas.microsoft.com/office/drawing/2014/main" id="{1B5C3D80-3B69-F542-84D7-FAE4B42FA5FB}"/>
              </a:ext>
            </a:extLst>
          </p:cNvPr>
          <p:cNvSpPr txBox="1">
            <a:spLocks/>
          </p:cNvSpPr>
          <p:nvPr/>
        </p:nvSpPr>
        <p:spPr>
          <a:xfrm>
            <a:off x="5437849" y="3572442"/>
            <a:ext cx="2837411" cy="449780"/>
          </a:xfrm>
          <a:prstGeom prst="rect">
            <a:avLst/>
          </a:prstGeom>
        </p:spPr>
        <p:txBody>
          <a:bodyPr vert="horz" lIns="91440" tIns="45720" rIns="91440" bIns="45720" rtlCol="0" anchor="ctr">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altLang="en-US" sz="3200" b="1" dirty="0">
                <a:solidFill>
                  <a:schemeClr val="tx1">
                    <a:lumMod val="50000"/>
                    <a:lumOff val="50000"/>
                  </a:schemeClr>
                </a:solidFill>
                <a:latin typeface="+mj-lt"/>
              </a:rPr>
              <a:t>PRESENTATION 3:</a:t>
            </a:r>
          </a:p>
        </p:txBody>
      </p:sp>
      <p:sp>
        <p:nvSpPr>
          <p:cNvPr id="12" name="Rectangle 11">
            <a:extLst>
              <a:ext uri="{FF2B5EF4-FFF2-40B4-BE49-F238E27FC236}">
                <a16:creationId xmlns:a16="http://schemas.microsoft.com/office/drawing/2014/main" id="{DEBBE7D0-9560-7545-9624-707B5E17B187}"/>
              </a:ext>
            </a:extLst>
          </p:cNvPr>
          <p:cNvSpPr/>
          <p:nvPr/>
        </p:nvSpPr>
        <p:spPr>
          <a:xfrm>
            <a:off x="5552149" y="4002253"/>
            <a:ext cx="2714526" cy="369332"/>
          </a:xfrm>
          <a:prstGeom prst="rect">
            <a:avLst/>
          </a:prstGeom>
        </p:spPr>
        <p:txBody>
          <a:bodyPr wrap="none">
            <a:spAutoFit/>
          </a:bodyPr>
          <a:lstStyle/>
          <a:p>
            <a:r>
              <a:rPr lang="en-GB" b="1" dirty="0"/>
              <a:t>Introducing a new method</a:t>
            </a:r>
            <a:endParaRPr lang="en-US" b="1" dirty="0"/>
          </a:p>
        </p:txBody>
      </p:sp>
      <p:sp>
        <p:nvSpPr>
          <p:cNvPr id="13" name="Subtitle 2">
            <a:extLst>
              <a:ext uri="{FF2B5EF4-FFF2-40B4-BE49-F238E27FC236}">
                <a16:creationId xmlns:a16="http://schemas.microsoft.com/office/drawing/2014/main" id="{DA79D8E8-3FDA-4248-9E66-C8E700302825}"/>
              </a:ext>
            </a:extLst>
          </p:cNvPr>
          <p:cNvSpPr txBox="1">
            <a:spLocks/>
          </p:cNvSpPr>
          <p:nvPr/>
        </p:nvSpPr>
        <p:spPr>
          <a:xfrm>
            <a:off x="5348949" y="4554816"/>
            <a:ext cx="2837411" cy="449780"/>
          </a:xfrm>
          <a:prstGeom prst="rect">
            <a:avLst/>
          </a:prstGeom>
        </p:spPr>
        <p:txBody>
          <a:bodyPr vert="horz" lIns="91440" tIns="45720" rIns="91440" bIns="45720" rtlCol="0" anchor="ctr">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altLang="en-US" sz="3200" b="1" dirty="0">
                <a:solidFill>
                  <a:schemeClr val="tx1">
                    <a:lumMod val="50000"/>
                    <a:lumOff val="50000"/>
                  </a:schemeClr>
                </a:solidFill>
                <a:latin typeface="+mj-lt"/>
              </a:rPr>
              <a:t>PRESENTATION 4:</a:t>
            </a:r>
          </a:p>
        </p:txBody>
      </p:sp>
      <p:sp>
        <p:nvSpPr>
          <p:cNvPr id="14" name="Rectangle 13">
            <a:extLst>
              <a:ext uri="{FF2B5EF4-FFF2-40B4-BE49-F238E27FC236}">
                <a16:creationId xmlns:a16="http://schemas.microsoft.com/office/drawing/2014/main" id="{9AAE0B36-E0F6-4940-8112-2EF2F7AC9163}"/>
              </a:ext>
            </a:extLst>
          </p:cNvPr>
          <p:cNvSpPr/>
          <p:nvPr/>
        </p:nvSpPr>
        <p:spPr>
          <a:xfrm>
            <a:off x="5475949" y="4984627"/>
            <a:ext cx="2524602" cy="369332"/>
          </a:xfrm>
          <a:prstGeom prst="rect">
            <a:avLst/>
          </a:prstGeom>
        </p:spPr>
        <p:txBody>
          <a:bodyPr wrap="none">
            <a:spAutoFit/>
          </a:bodyPr>
          <a:lstStyle/>
          <a:p>
            <a:r>
              <a:rPr lang="en-GB" b="1" dirty="0"/>
              <a:t>How does this look in R?</a:t>
            </a:r>
            <a:endParaRPr lang="en-US" b="1" dirty="0"/>
          </a:p>
        </p:txBody>
      </p:sp>
      <p:sp>
        <p:nvSpPr>
          <p:cNvPr id="15" name="Subtitle 2">
            <a:extLst>
              <a:ext uri="{FF2B5EF4-FFF2-40B4-BE49-F238E27FC236}">
                <a16:creationId xmlns:a16="http://schemas.microsoft.com/office/drawing/2014/main" id="{EF744B11-5520-974E-B43F-216841EE3B67}"/>
              </a:ext>
            </a:extLst>
          </p:cNvPr>
          <p:cNvSpPr txBox="1">
            <a:spLocks/>
          </p:cNvSpPr>
          <p:nvPr/>
        </p:nvSpPr>
        <p:spPr>
          <a:xfrm>
            <a:off x="5374349" y="5537190"/>
            <a:ext cx="2837411" cy="449780"/>
          </a:xfrm>
          <a:prstGeom prst="rect">
            <a:avLst/>
          </a:prstGeom>
        </p:spPr>
        <p:txBody>
          <a:bodyPr vert="horz" lIns="91440" tIns="45720" rIns="91440" bIns="45720" rtlCol="0" anchor="ctr">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altLang="en-US" sz="3200" b="1" dirty="0">
                <a:solidFill>
                  <a:schemeClr val="tx1">
                    <a:lumMod val="50000"/>
                    <a:lumOff val="50000"/>
                  </a:schemeClr>
                </a:solidFill>
                <a:latin typeface="+mj-lt"/>
              </a:rPr>
              <a:t>HANDS-ON:</a:t>
            </a:r>
          </a:p>
        </p:txBody>
      </p:sp>
      <p:sp>
        <p:nvSpPr>
          <p:cNvPr id="16" name="Rectangle 15">
            <a:extLst>
              <a:ext uri="{FF2B5EF4-FFF2-40B4-BE49-F238E27FC236}">
                <a16:creationId xmlns:a16="http://schemas.microsoft.com/office/drawing/2014/main" id="{E7CD4FA8-9662-114B-8004-6822A568FC1A}"/>
              </a:ext>
            </a:extLst>
          </p:cNvPr>
          <p:cNvSpPr/>
          <p:nvPr/>
        </p:nvSpPr>
        <p:spPr>
          <a:xfrm>
            <a:off x="5374349" y="5966998"/>
            <a:ext cx="3623236" cy="369332"/>
          </a:xfrm>
          <a:prstGeom prst="rect">
            <a:avLst/>
          </a:prstGeom>
        </p:spPr>
        <p:txBody>
          <a:bodyPr wrap="none">
            <a:spAutoFit/>
          </a:bodyPr>
          <a:lstStyle/>
          <a:p>
            <a:r>
              <a:rPr lang="en-GB" b="1" dirty="0"/>
              <a:t>Individual work with </a:t>
            </a:r>
            <a:r>
              <a:rPr lang="en-GB" b="1" dirty="0" err="1"/>
              <a:t>Rmd</a:t>
            </a:r>
            <a:r>
              <a:rPr lang="en-GB" b="1" dirty="0"/>
              <a:t> and code </a:t>
            </a:r>
            <a:endParaRPr lang="en-US" b="1" dirty="0"/>
          </a:p>
        </p:txBody>
      </p:sp>
    </p:spTree>
    <p:extLst>
      <p:ext uri="{BB962C8B-B14F-4D97-AF65-F5344CB8AC3E}">
        <p14:creationId xmlns:p14="http://schemas.microsoft.com/office/powerpoint/2010/main" val="3362686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9087" y="1086644"/>
            <a:ext cx="11807687" cy="2262843"/>
          </a:xfrm>
        </p:spPr>
        <p:txBody>
          <a:bodyPr>
            <a:normAutofit fontScale="90000"/>
          </a:bodyPr>
          <a:lstStyle/>
          <a:p>
            <a:r>
              <a:rPr lang="en-GB" b="1" dirty="0"/>
              <a:t>Publication bias in ecology and evolution: </a:t>
            </a:r>
            <a:br>
              <a:rPr lang="en-GB" b="1" dirty="0"/>
            </a:br>
            <a:r>
              <a:rPr lang="en-GB" sz="4900" dirty="0"/>
              <a:t>super short mini intro</a:t>
            </a:r>
            <a:endParaRPr lang="de-DE" sz="4000" dirty="0"/>
          </a:p>
        </p:txBody>
      </p:sp>
      <p:sp>
        <p:nvSpPr>
          <p:cNvPr id="3" name="Subtitle 2"/>
          <p:cNvSpPr>
            <a:spLocks noGrp="1"/>
          </p:cNvSpPr>
          <p:nvPr>
            <p:ph type="subTitle" idx="1"/>
          </p:nvPr>
        </p:nvSpPr>
        <p:spPr/>
        <p:txBody>
          <a:bodyPr anchor="ctr"/>
          <a:lstStyle/>
          <a:p>
            <a:r>
              <a:rPr lang="en-GB" altLang="en-US" sz="3200" b="1" dirty="0">
                <a:solidFill>
                  <a:schemeClr val="tx1">
                    <a:lumMod val="50000"/>
                    <a:lumOff val="50000"/>
                  </a:schemeClr>
                </a:solidFill>
                <a:latin typeface="+mj-lt"/>
              </a:rPr>
              <a:t>Alfredo Sánchez-</a:t>
            </a:r>
            <a:r>
              <a:rPr lang="en-GB" altLang="en-US" sz="3200" b="1" dirty="0" err="1">
                <a:solidFill>
                  <a:schemeClr val="tx1">
                    <a:lumMod val="50000"/>
                    <a:lumOff val="50000"/>
                  </a:schemeClr>
                </a:solidFill>
                <a:latin typeface="+mj-lt"/>
              </a:rPr>
              <a:t>Tójar</a:t>
            </a:r>
            <a:endParaRPr lang="en-GB" altLang="en-US" sz="3200" b="1" dirty="0">
              <a:solidFill>
                <a:schemeClr val="tx1">
                  <a:lumMod val="50000"/>
                  <a:lumOff val="50000"/>
                </a:schemeClr>
              </a:solidFill>
              <a:latin typeface="+mj-lt"/>
            </a:endParaRPr>
          </a:p>
          <a:p>
            <a:r>
              <a:rPr lang="en-GB" sz="1600" b="1" dirty="0">
                <a:solidFill>
                  <a:schemeClr val="tx1">
                    <a:lumMod val="50000"/>
                    <a:lumOff val="50000"/>
                  </a:schemeClr>
                </a:solidFill>
                <a:latin typeface="+mj-lt"/>
              </a:rPr>
              <a:t>11</a:t>
            </a:r>
            <a:r>
              <a:rPr lang="en-GB" sz="1600" b="1" baseline="30000" dirty="0">
                <a:solidFill>
                  <a:schemeClr val="tx1">
                    <a:lumMod val="50000"/>
                    <a:lumOff val="50000"/>
                  </a:schemeClr>
                </a:solidFill>
                <a:latin typeface="+mj-lt"/>
              </a:rPr>
              <a:t>th</a:t>
            </a:r>
            <a:r>
              <a:rPr lang="en-GB" sz="1600" b="1" dirty="0">
                <a:solidFill>
                  <a:schemeClr val="tx1">
                    <a:lumMod val="50000"/>
                    <a:lumOff val="50000"/>
                  </a:schemeClr>
                </a:solidFill>
                <a:latin typeface="+mj-lt"/>
              </a:rPr>
              <a:t> July 2022</a:t>
            </a:r>
            <a:endParaRPr lang="en-US" sz="1600" dirty="0">
              <a:latin typeface="+mj-lt"/>
            </a:endParaRPr>
          </a:p>
        </p:txBody>
      </p:sp>
      <p:pic>
        <p:nvPicPr>
          <p:cNvPr id="5" name="Picture 4" descr="https://upload.wikimedia.org/wikipedia/en/thumb/9/9f/Twitter_bird_logo_2012.svg/220px-Twitter_bird_logo_2012.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67857" y="5562753"/>
            <a:ext cx="601014" cy="48900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197611" y="5518332"/>
            <a:ext cx="2394823" cy="589072"/>
          </a:xfrm>
          <a:prstGeom prst="rect">
            <a:avLst/>
          </a:prstGeom>
        </p:spPr>
        <p:txBody>
          <a:bodyPr wrap="none">
            <a:spAutoFit/>
          </a:bodyPr>
          <a:lstStyle/>
          <a:p>
            <a:pPr algn="r">
              <a:lnSpc>
                <a:spcPct val="150000"/>
              </a:lnSpc>
            </a:pPr>
            <a:r>
              <a:rPr lang="en-US" sz="2400" dirty="0">
                <a:solidFill>
                  <a:schemeClr val="accent5"/>
                </a:solidFill>
                <a:latin typeface="+mj-lt"/>
              </a:rPr>
              <a:t>@</a:t>
            </a:r>
            <a:r>
              <a:rPr lang="en-US" sz="2400" dirty="0" err="1">
                <a:solidFill>
                  <a:schemeClr val="accent5"/>
                </a:solidFill>
                <a:latin typeface="+mj-lt"/>
              </a:rPr>
              <a:t>ASanchez_Tojar</a:t>
            </a:r>
            <a:endParaRPr lang="en-US" sz="2400" dirty="0">
              <a:solidFill>
                <a:schemeClr val="accent5"/>
              </a:solidFill>
              <a:latin typeface="+mj-lt"/>
            </a:endParaRPr>
          </a:p>
        </p:txBody>
      </p:sp>
      <p:sp>
        <p:nvSpPr>
          <p:cNvPr id="6" name="Subtitle 2">
            <a:extLst>
              <a:ext uri="{FF2B5EF4-FFF2-40B4-BE49-F238E27FC236}">
                <a16:creationId xmlns:a16="http://schemas.microsoft.com/office/drawing/2014/main" id="{9B8C946A-2FC0-E84A-BD4C-093A7066B766}"/>
              </a:ext>
            </a:extLst>
          </p:cNvPr>
          <p:cNvSpPr txBox="1">
            <a:spLocks/>
          </p:cNvSpPr>
          <p:nvPr/>
        </p:nvSpPr>
        <p:spPr>
          <a:xfrm>
            <a:off x="4586949" y="1002568"/>
            <a:ext cx="2837411" cy="449780"/>
          </a:xfrm>
          <a:prstGeom prst="rect">
            <a:avLst/>
          </a:prstGeom>
        </p:spPr>
        <p:txBody>
          <a:bodyPr vert="horz" lIns="91440" tIns="45720" rIns="91440" bIns="45720" rtlCol="0" anchor="ctr">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altLang="en-US" sz="3200" b="1" dirty="0">
                <a:solidFill>
                  <a:schemeClr val="tx1">
                    <a:lumMod val="50000"/>
                    <a:lumOff val="50000"/>
                  </a:schemeClr>
                </a:solidFill>
                <a:latin typeface="+mj-lt"/>
              </a:rPr>
              <a:t>PRESENTATION 1:</a:t>
            </a:r>
          </a:p>
        </p:txBody>
      </p:sp>
    </p:spTree>
    <p:extLst>
      <p:ext uri="{BB962C8B-B14F-4D97-AF65-F5344CB8AC3E}">
        <p14:creationId xmlns:p14="http://schemas.microsoft.com/office/powerpoint/2010/main" val="3667655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71079" y="1886588"/>
            <a:ext cx="7897611" cy="3416320"/>
          </a:xfrm>
          <a:prstGeom prst="rect">
            <a:avLst/>
          </a:prstGeom>
        </p:spPr>
        <p:txBody>
          <a:bodyPr wrap="none">
            <a:spAutoFit/>
          </a:bodyPr>
          <a:lstStyle/>
          <a:p>
            <a:pPr algn="ctr"/>
            <a:r>
              <a:rPr lang="en-US" sz="7200" b="1" dirty="0">
                <a:solidFill>
                  <a:srgbClr val="222222"/>
                </a:solidFill>
                <a:latin typeface="+mj-lt"/>
              </a:rPr>
              <a:t>Publication Bias is </a:t>
            </a:r>
          </a:p>
          <a:p>
            <a:pPr algn="ctr"/>
            <a:r>
              <a:rPr lang="en-US" sz="7200" b="1" dirty="0">
                <a:solidFill>
                  <a:srgbClr val="222222"/>
                </a:solidFill>
                <a:latin typeface="+mj-lt"/>
              </a:rPr>
              <a:t>Commonplace,</a:t>
            </a:r>
          </a:p>
          <a:p>
            <a:pPr algn="ctr"/>
            <a:r>
              <a:rPr lang="en-US" sz="7200" b="1" dirty="0">
                <a:solidFill>
                  <a:srgbClr val="222222"/>
                </a:solidFill>
                <a:latin typeface="+mj-lt"/>
              </a:rPr>
              <a:t>You better test for it!</a:t>
            </a:r>
          </a:p>
        </p:txBody>
      </p:sp>
      <p:sp>
        <p:nvSpPr>
          <p:cNvPr id="3" name="Rectangle 2"/>
          <p:cNvSpPr/>
          <p:nvPr/>
        </p:nvSpPr>
        <p:spPr>
          <a:xfrm>
            <a:off x="278217" y="67733"/>
            <a:ext cx="7852021" cy="1200329"/>
          </a:xfrm>
          <a:prstGeom prst="rect">
            <a:avLst/>
          </a:prstGeom>
        </p:spPr>
        <p:txBody>
          <a:bodyPr wrap="none">
            <a:spAutoFit/>
          </a:bodyPr>
          <a:lstStyle/>
          <a:p>
            <a:pPr algn="ctr"/>
            <a:r>
              <a:rPr lang="en-US" sz="7200" dirty="0">
                <a:solidFill>
                  <a:srgbClr val="222222"/>
                </a:solidFill>
                <a:latin typeface="+mj-lt"/>
              </a:rPr>
              <a:t>Take home message:</a:t>
            </a:r>
          </a:p>
        </p:txBody>
      </p:sp>
    </p:spTree>
    <p:extLst>
      <p:ext uri="{BB962C8B-B14F-4D97-AF65-F5344CB8AC3E}">
        <p14:creationId xmlns:p14="http://schemas.microsoft.com/office/powerpoint/2010/main" val="4054068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47899" y="731520"/>
            <a:ext cx="7476028" cy="1200329"/>
          </a:xfrm>
          <a:prstGeom prst="rect">
            <a:avLst/>
          </a:prstGeom>
        </p:spPr>
        <p:txBody>
          <a:bodyPr wrap="square">
            <a:spAutoFit/>
          </a:bodyPr>
          <a:lstStyle/>
          <a:p>
            <a:r>
              <a:rPr lang="en-US" sz="7200" dirty="0">
                <a:solidFill>
                  <a:srgbClr val="222222"/>
                </a:solidFill>
                <a:latin typeface="+mj-lt"/>
              </a:rPr>
              <a:t>Types</a:t>
            </a:r>
          </a:p>
        </p:txBody>
      </p:sp>
      <p:sp>
        <p:nvSpPr>
          <p:cNvPr id="3" name="Rectangle 2"/>
          <p:cNvSpPr/>
          <p:nvPr/>
        </p:nvSpPr>
        <p:spPr>
          <a:xfrm>
            <a:off x="847898" y="2272795"/>
            <a:ext cx="10814857" cy="3785652"/>
          </a:xfrm>
          <a:prstGeom prst="rect">
            <a:avLst/>
          </a:prstGeom>
        </p:spPr>
        <p:txBody>
          <a:bodyPr wrap="square">
            <a:spAutoFit/>
          </a:bodyPr>
          <a:lstStyle/>
          <a:p>
            <a:pPr marL="342900" indent="-342900">
              <a:lnSpc>
                <a:spcPct val="200000"/>
              </a:lnSpc>
              <a:buFont typeface="Arial" panose="020B0604020202020204" pitchFamily="34" charset="0"/>
              <a:buChar char="•"/>
            </a:pPr>
            <a:r>
              <a:rPr lang="en-US" sz="3600" dirty="0">
                <a:solidFill>
                  <a:srgbClr val="222222"/>
                </a:solidFill>
                <a:latin typeface="+mj-lt"/>
              </a:rPr>
              <a:t>Decline effects (AKA time-lag bias)</a:t>
            </a:r>
          </a:p>
          <a:p>
            <a:pPr marL="342900" indent="-342900">
              <a:lnSpc>
                <a:spcPct val="200000"/>
              </a:lnSpc>
              <a:buFont typeface="Arial" panose="020B0604020202020204" pitchFamily="34" charset="0"/>
              <a:buChar char="•"/>
            </a:pPr>
            <a:r>
              <a:rPr lang="en-US" sz="3600" dirty="0">
                <a:solidFill>
                  <a:srgbClr val="222222"/>
                </a:solidFill>
                <a:latin typeface="+mj-lt"/>
              </a:rPr>
              <a:t>Small-study effects</a:t>
            </a:r>
          </a:p>
          <a:p>
            <a:pPr marL="342900" indent="-342900">
              <a:lnSpc>
                <a:spcPct val="200000"/>
              </a:lnSpc>
              <a:buFont typeface="Arial" panose="020B0604020202020204" pitchFamily="34" charset="0"/>
              <a:buChar char="•"/>
            </a:pPr>
            <a:r>
              <a:rPr lang="en-US" sz="3600" dirty="0">
                <a:solidFill>
                  <a:srgbClr val="222222"/>
                </a:solidFill>
                <a:latin typeface="+mj-lt"/>
              </a:rPr>
              <a:t>More... e.g, citation biases</a:t>
            </a:r>
          </a:p>
          <a:p>
            <a:pPr marL="342900" indent="-342900">
              <a:buFont typeface="Arial" panose="020B0604020202020204" pitchFamily="34" charset="0"/>
              <a:buChar char="•"/>
            </a:pPr>
            <a:endParaRPr lang="en-GB" sz="2400" b="0" i="0" dirty="0">
              <a:solidFill>
                <a:srgbClr val="222222"/>
              </a:solidFill>
              <a:effectLst/>
              <a:latin typeface="+mj-lt"/>
            </a:endParaRPr>
          </a:p>
        </p:txBody>
      </p:sp>
    </p:spTree>
    <p:extLst>
      <p:ext uri="{BB962C8B-B14F-4D97-AF65-F5344CB8AC3E}">
        <p14:creationId xmlns:p14="http://schemas.microsoft.com/office/powerpoint/2010/main" val="28050201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1369</TotalTime>
  <Words>1209</Words>
  <Application>Microsoft Office PowerPoint</Application>
  <PresentationFormat>宽屏</PresentationFormat>
  <Paragraphs>168</Paragraphs>
  <Slides>40</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40</vt:i4>
      </vt:variant>
    </vt:vector>
  </HeadingPairs>
  <TitlesOfParts>
    <vt:vector size="47" baseType="lpstr">
      <vt:lpstr>Arial</vt:lpstr>
      <vt:lpstr>Calibri</vt:lpstr>
      <vt:lpstr>Calibri Light</vt:lpstr>
      <vt:lpstr>Cambria Math</vt:lpstr>
      <vt:lpstr>Open Sans</vt:lpstr>
      <vt:lpstr>Wingdings</vt:lpstr>
      <vt:lpstr>Office Theme</vt:lpstr>
      <vt:lpstr>Test, adjust for,  and report publication bias</vt:lpstr>
      <vt:lpstr>PowerPoint 演示文稿</vt:lpstr>
      <vt:lpstr>PowerPoint 演示文稿</vt:lpstr>
      <vt:lpstr>PowerPoint 演示文稿</vt:lpstr>
      <vt:lpstr>Housekeeping:</vt:lpstr>
      <vt:lpstr>Workshop plan:</vt:lpstr>
      <vt:lpstr>Publication bias in ecology and evolution:  super short mini intro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Publication bias tests –  common practices   survey results</vt:lpstr>
      <vt:lpstr>PowerPoint 演示文稿</vt:lpstr>
      <vt:lpstr>PowerPoint 演示文稿</vt:lpstr>
      <vt:lpstr>PowerPoint 演示文稿</vt:lpstr>
      <vt:lpstr>PowerPoint 演示文稿</vt:lpstr>
      <vt:lpstr>PowerPoint 演示文稿</vt:lpstr>
      <vt:lpstr>Introducing a new method:   now pay attention!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How does this look in R?   lets have a look…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Publication bias in ecology and evolution:  super short mini intro</dc:title>
  <dc:creator>Alfredo Sánchez-Tójar</dc:creator>
  <cp:lastModifiedBy>Yefeng Yang</cp:lastModifiedBy>
  <cp:revision>107</cp:revision>
  <dcterms:created xsi:type="dcterms:W3CDTF">2022-07-06T10:06:30Z</dcterms:created>
  <dcterms:modified xsi:type="dcterms:W3CDTF">2022-07-11T02:13:20Z</dcterms:modified>
</cp:coreProperties>
</file>